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24"/>
  </p:notesMasterIdLst>
  <p:sldIdLst>
    <p:sldId id="398" r:id="rId3"/>
    <p:sldId id="399" r:id="rId4"/>
    <p:sldId id="400" r:id="rId5"/>
    <p:sldId id="813" r:id="rId6"/>
    <p:sldId id="845" r:id="rId7"/>
    <p:sldId id="814" r:id="rId8"/>
    <p:sldId id="815" r:id="rId9"/>
    <p:sldId id="828" r:id="rId10"/>
    <p:sldId id="816" r:id="rId11"/>
    <p:sldId id="824" r:id="rId12"/>
    <p:sldId id="825" r:id="rId13"/>
    <p:sldId id="819" r:id="rId14"/>
    <p:sldId id="817" r:id="rId15"/>
    <p:sldId id="823" r:id="rId16"/>
    <p:sldId id="820" r:id="rId17"/>
    <p:sldId id="826" r:id="rId18"/>
    <p:sldId id="821" r:id="rId19"/>
    <p:sldId id="829" r:id="rId20"/>
    <p:sldId id="822" r:id="rId21"/>
    <p:sldId id="827" r:id="rId22"/>
    <p:sldId id="812" r:id="rId2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70AF60-E780-4006-BBAB-73EA7D953092}">
          <p14:sldIdLst>
            <p14:sldId id="398"/>
            <p14:sldId id="399"/>
            <p14:sldId id="400"/>
            <p14:sldId id="813"/>
            <p14:sldId id="845"/>
            <p14:sldId id="814"/>
            <p14:sldId id="815"/>
            <p14:sldId id="828"/>
            <p14:sldId id="816"/>
            <p14:sldId id="824"/>
            <p14:sldId id="825"/>
            <p14:sldId id="819"/>
            <p14:sldId id="817"/>
            <p14:sldId id="823"/>
            <p14:sldId id="820"/>
            <p14:sldId id="826"/>
            <p14:sldId id="821"/>
            <p14:sldId id="829"/>
            <p14:sldId id="822"/>
            <p14:sldId id="827"/>
            <p14:sldId id="8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ED7D31"/>
    <a:srgbClr val="4472C4"/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3" autoAdjust="0"/>
    <p:restoredTop sz="94660"/>
  </p:normalViewPr>
  <p:slideViewPr>
    <p:cSldViewPr>
      <p:cViewPr varScale="1">
        <p:scale>
          <a:sx n="114" d="100"/>
          <a:sy n="114" d="100"/>
        </p:scale>
        <p:origin x="47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26/07/2023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0B04F-7FFE-40CC-BCE1-84915818FA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59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26/07/2023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26/07/2023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26/07/2023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26/07/2023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26/07/2023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26/07/2023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151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Divisão de tensão com Resistores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18381203-C743-69F5-43C0-40B1C8757ECD}"/>
              </a:ext>
            </a:extLst>
          </p:cNvPr>
          <p:cNvGrpSpPr/>
          <p:nvPr/>
        </p:nvGrpSpPr>
        <p:grpSpPr>
          <a:xfrm>
            <a:off x="378166" y="980729"/>
            <a:ext cx="5904655" cy="1152128"/>
            <a:chOff x="638714" y="3080501"/>
            <a:chExt cx="8528573" cy="3168353"/>
          </a:xfrm>
        </p:grpSpPr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CC5D8192-F126-49B7-7582-8546004B5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5"/>
              <a:ext cx="7788865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b="0" i="0" dirty="0">
                  <a:solidFill>
                    <a:schemeClr val="tx1"/>
                  </a:solidFill>
                  <a:effectLst/>
                  <a:latin typeface="Gotham HTF"/>
                </a:rPr>
                <a:t>Por exemplo, suponha que temos dois resistores em série, R1 e R2, conectados a uma fonte de tensão V. A tensão total V será dividida entre os resistores de acordo com as seguintes fórmulas:</a:t>
              </a:r>
              <a:endParaRPr lang="pt-BR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6" name="Pentagon 19">
              <a:extLst>
                <a:ext uri="{FF2B5EF4-FFF2-40B4-BE49-F238E27FC236}">
                  <a16:creationId xmlns:a16="http://schemas.microsoft.com/office/drawing/2014/main" id="{B81D0DB4-3862-D940-C1A6-49B33C6C8916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26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3" name="Picture 4" descr="Divisor de tensão (artigo) | Khan Academy">
            <a:extLst>
              <a:ext uri="{FF2B5EF4-FFF2-40B4-BE49-F238E27FC236}">
                <a16:creationId xmlns:a16="http://schemas.microsoft.com/office/drawing/2014/main" id="{96E0830A-C12C-966D-521A-60E91F28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27" y="913244"/>
            <a:ext cx="2050514" cy="23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1">
                <a:extLst>
                  <a:ext uri="{FF2B5EF4-FFF2-40B4-BE49-F238E27FC236}">
                    <a16:creationId xmlns:a16="http://schemas.microsoft.com/office/drawing/2014/main" id="{BC0D8EF1-9DFB-00ED-7A4D-FADA22D9461F}"/>
                  </a:ext>
                </a:extLst>
              </p:cNvPr>
              <p:cNvSpPr txBox="1"/>
              <p:nvPr/>
            </p:nvSpPr>
            <p:spPr>
              <a:xfrm>
                <a:off x="378166" y="2348880"/>
                <a:ext cx="2697089" cy="626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𝑒𝑛𝑡𝑟𝑎𝑑𝑎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1">
                <a:extLst>
                  <a:ext uri="{FF2B5EF4-FFF2-40B4-BE49-F238E27FC236}">
                    <a16:creationId xmlns:a16="http://schemas.microsoft.com/office/drawing/2014/main" id="{BC0D8EF1-9DFB-00ED-7A4D-FADA22D9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66" y="2348880"/>
                <a:ext cx="2697089" cy="626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2">
                <a:extLst>
                  <a:ext uri="{FF2B5EF4-FFF2-40B4-BE49-F238E27FC236}">
                    <a16:creationId xmlns:a16="http://schemas.microsoft.com/office/drawing/2014/main" id="{60DEB4AA-FF20-C814-A983-1B277E0C90F5}"/>
                  </a:ext>
                </a:extLst>
              </p:cNvPr>
              <p:cNvSpPr txBox="1"/>
              <p:nvPr/>
            </p:nvSpPr>
            <p:spPr>
              <a:xfrm>
                <a:off x="3585733" y="2370435"/>
                <a:ext cx="2697089" cy="626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𝑒𝑛𝑡𝑟𝑎𝑑𝑎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CaixaDeTexto 2">
                <a:extLst>
                  <a:ext uri="{FF2B5EF4-FFF2-40B4-BE49-F238E27FC236}">
                    <a16:creationId xmlns:a16="http://schemas.microsoft.com/office/drawing/2014/main" id="{60DEB4AA-FF20-C814-A983-1B277E0C9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33" y="2370435"/>
                <a:ext cx="2697089" cy="6265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9">
            <a:extLst>
              <a:ext uri="{FF2B5EF4-FFF2-40B4-BE49-F238E27FC236}">
                <a16:creationId xmlns:a16="http://schemas.microsoft.com/office/drawing/2014/main" id="{596A633B-3DB7-A801-6312-3A78D11DD4A2}"/>
              </a:ext>
            </a:extLst>
          </p:cNvPr>
          <p:cNvSpPr txBox="1"/>
          <p:nvPr/>
        </p:nvSpPr>
        <p:spPr>
          <a:xfrm>
            <a:off x="362277" y="3140968"/>
            <a:ext cx="5392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>
                <a:effectLst/>
                <a:latin typeface="Gotham HTF"/>
              </a:rPr>
              <a:t>Onde V1 e V2 são as tensões nos resistores R1 e R2, respectivamente.</a:t>
            </a:r>
            <a:endParaRPr lang="pt-BR" sz="1400" dirty="0">
              <a:latin typeface="Gotham HTF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1EDFFE68-ACED-7E3B-149A-9799426F099F}"/>
              </a:ext>
            </a:extLst>
          </p:cNvPr>
          <p:cNvGrpSpPr/>
          <p:nvPr/>
        </p:nvGrpSpPr>
        <p:grpSpPr>
          <a:xfrm>
            <a:off x="306159" y="4129335"/>
            <a:ext cx="8228547" cy="835059"/>
            <a:chOff x="638714" y="1308295"/>
            <a:chExt cx="10971395" cy="1113412"/>
          </a:xfrm>
        </p:grpSpPr>
        <p:sp>
          <p:nvSpPr>
            <p:cNvPr id="13" name="Rectangle 78">
              <a:extLst>
                <a:ext uri="{FF2B5EF4-FFF2-40B4-BE49-F238E27FC236}">
                  <a16:creationId xmlns:a16="http://schemas.microsoft.com/office/drawing/2014/main" id="{A4009A62-0A5D-CF0C-9CD0-BF0DAEED6409}"/>
                </a:ext>
              </a:extLst>
            </p:cNvPr>
            <p:cNvSpPr/>
            <p:nvPr/>
          </p:nvSpPr>
          <p:spPr bwMode="auto">
            <a:xfrm>
              <a:off x="1378424" y="1308295"/>
              <a:ext cx="10231685" cy="11030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0" bIns="0"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lnSpc>
                  <a:spcPct val="90000"/>
                </a:lnSpc>
                <a:defRPr/>
              </a:pPr>
              <a:r>
                <a:rPr lang="pt-BR" kern="0" dirty="0">
                  <a:solidFill>
                    <a:prstClr val="black"/>
                  </a:solidFill>
                  <a:latin typeface="Gotham HTF"/>
                  <a:cs typeface="Arial" pitchFamily="34" charset="0"/>
                </a:rPr>
                <a:t>Exemplo: Vamos dizer que nossa Tensão de Entrada é 5 Volts, R1 é 10K </a:t>
              </a:r>
              <a:r>
                <a:rPr lang="el-GR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Ω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Times New Roman" panose="02020603050405020304" pitchFamily="18" charset="0"/>
                </a:rPr>
                <a:t> e R2 é 20K </a:t>
              </a:r>
              <a:r>
                <a:rPr lang="el-GR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Ω</a:t>
              </a:r>
              <a:r>
                <a:rPr lang="pt-BR" kern="0" dirty="0">
                  <a:solidFill>
                    <a:prstClr val="black"/>
                  </a:solidFill>
                  <a:latin typeface="Gotham HTF"/>
                  <a:cs typeface="Times New Roman" panose="02020603050405020304" pitchFamily="18" charset="0"/>
                </a:rPr>
                <a:t>. Quanto vale V1 e V2?</a:t>
              </a:r>
              <a:endParaRPr lang="pt-BR" kern="0" dirty="0">
                <a:solidFill>
                  <a:prstClr val="black"/>
                </a:solidFill>
                <a:latin typeface="Gotham HTF"/>
                <a:cs typeface="Arial" pitchFamily="34" charset="0"/>
              </a:endParaRPr>
            </a:p>
          </p:txBody>
        </p:sp>
        <p:sp>
          <p:nvSpPr>
            <p:cNvPr id="14" name="Pentagon 26">
              <a:extLst>
                <a:ext uri="{FF2B5EF4-FFF2-40B4-BE49-F238E27FC236}">
                  <a16:creationId xmlns:a16="http://schemas.microsoft.com/office/drawing/2014/main" id="{1403FF06-3E48-EB79-60F3-50E14696F61D}"/>
                </a:ext>
              </a:extLst>
            </p:cNvPr>
            <p:cNvSpPr/>
            <p:nvPr/>
          </p:nvSpPr>
          <p:spPr bwMode="auto">
            <a:xfrm>
              <a:off x="638714" y="1308295"/>
              <a:ext cx="1075482" cy="1113412"/>
            </a:xfrm>
            <a:prstGeom prst="homePlate">
              <a:avLst>
                <a:gd name="adj" fmla="val 273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pt-BR" b="1" kern="0" dirty="0">
                <a:solidFill>
                  <a:prstClr val="white"/>
                </a:solidFill>
                <a:latin typeface="Gotham HTF"/>
              </a:endParaRPr>
            </a:p>
          </p:txBody>
        </p:sp>
      </p:grp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04BC6EDC-BE21-2D3C-5A7F-76F5FF964D6D}"/>
              </a:ext>
            </a:extLst>
          </p:cNvPr>
          <p:cNvCxnSpPr>
            <a:cxnSpLocks/>
          </p:cNvCxnSpPr>
          <p:nvPr/>
        </p:nvCxnSpPr>
        <p:spPr>
          <a:xfrm flipV="1">
            <a:off x="306158" y="4993431"/>
            <a:ext cx="8228545" cy="2968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21">
                <a:extLst>
                  <a:ext uri="{FF2B5EF4-FFF2-40B4-BE49-F238E27FC236}">
                    <a16:creationId xmlns:a16="http://schemas.microsoft.com/office/drawing/2014/main" id="{71ED2D39-08EE-74B3-2C7C-C65B4DD0884C}"/>
                  </a:ext>
                </a:extLst>
              </p:cNvPr>
              <p:cNvSpPr txBox="1"/>
              <p:nvPr/>
            </p:nvSpPr>
            <p:spPr>
              <a:xfrm>
                <a:off x="306158" y="5161969"/>
                <a:ext cx="3816424" cy="583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+20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×5=1,67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𝑉𝑜𝑙𝑡𝑠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CaixaDeTexto 21">
                <a:extLst>
                  <a:ext uri="{FF2B5EF4-FFF2-40B4-BE49-F238E27FC236}">
                    <a16:creationId xmlns:a16="http://schemas.microsoft.com/office/drawing/2014/main" id="{71ED2D39-08EE-74B3-2C7C-C65B4DD08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58" y="5161969"/>
                <a:ext cx="3816424" cy="583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22">
                <a:extLst>
                  <a:ext uri="{FF2B5EF4-FFF2-40B4-BE49-F238E27FC236}">
                    <a16:creationId xmlns:a16="http://schemas.microsoft.com/office/drawing/2014/main" id="{235437C1-D41D-CAB8-BCF0-E34FE640A91E}"/>
                  </a:ext>
                </a:extLst>
              </p:cNvPr>
              <p:cNvSpPr txBox="1"/>
              <p:nvPr/>
            </p:nvSpPr>
            <p:spPr>
              <a:xfrm>
                <a:off x="4698646" y="5140415"/>
                <a:ext cx="3816424" cy="583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+20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×5=3,33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𝑉𝑜𝑙𝑡𝑠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CaixaDeTexto 22">
                <a:extLst>
                  <a:ext uri="{FF2B5EF4-FFF2-40B4-BE49-F238E27FC236}">
                    <a16:creationId xmlns:a16="http://schemas.microsoft.com/office/drawing/2014/main" id="{235437C1-D41D-CAB8-BCF0-E34FE640A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46" y="5140415"/>
                <a:ext cx="3816424" cy="583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23">
            <a:extLst>
              <a:ext uri="{FF2B5EF4-FFF2-40B4-BE49-F238E27FC236}">
                <a16:creationId xmlns:a16="http://schemas.microsoft.com/office/drawing/2014/main" id="{E999DA81-E269-00A5-7CD0-3BB5FC04C4C2}"/>
              </a:ext>
            </a:extLst>
          </p:cNvPr>
          <p:cNvSpPr txBox="1"/>
          <p:nvPr/>
        </p:nvSpPr>
        <p:spPr>
          <a:xfrm>
            <a:off x="378166" y="6073551"/>
            <a:ext cx="5392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Gotham HTF"/>
              </a:rPr>
              <a:t>Note que a soma de V1 e V2 é igual a 5 Volts, a tensão total de entrada!</a:t>
            </a:r>
          </a:p>
        </p:txBody>
      </p:sp>
    </p:spTree>
    <p:extLst>
      <p:ext uri="{BB962C8B-B14F-4D97-AF65-F5344CB8AC3E}">
        <p14:creationId xmlns:p14="http://schemas.microsoft.com/office/powerpoint/2010/main" val="20320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151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Divisão de tensão com Resistores</a:t>
            </a: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951C5770-2464-088A-B7A3-9ECD7098EFBA}"/>
              </a:ext>
            </a:extLst>
          </p:cNvPr>
          <p:cNvGrpSpPr/>
          <p:nvPr/>
        </p:nvGrpSpPr>
        <p:grpSpPr>
          <a:xfrm>
            <a:off x="323528" y="985951"/>
            <a:ext cx="8496944" cy="936105"/>
            <a:chOff x="638714" y="3080501"/>
            <a:chExt cx="12272827" cy="3165599"/>
          </a:xfrm>
        </p:grpSpPr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91F7B-D1CF-A7B0-85FA-D7101B83D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6"/>
              <a:ext cx="11533119" cy="31628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b="0" i="0" dirty="0">
                  <a:solidFill>
                    <a:schemeClr val="tx1"/>
                  </a:solidFill>
                  <a:effectLst/>
                  <a:latin typeface="Gotham HTF"/>
                </a:rPr>
                <a:t>A divisão de tensão com resistores tem diversas aplicações e é amplamente utilizada na eletrônica. Algumas aplicações comuns incluem:</a:t>
              </a:r>
              <a:endParaRPr lang="pt-BR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34" name="Pentagon 19">
              <a:extLst>
                <a:ext uri="{FF2B5EF4-FFF2-40B4-BE49-F238E27FC236}">
                  <a16:creationId xmlns:a16="http://schemas.microsoft.com/office/drawing/2014/main" id="{6CA9FAC3-2346-320B-4063-B60B913FB2D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533C42-5367-C40A-05E7-2581A4DB637A}"/>
              </a:ext>
            </a:extLst>
          </p:cNvPr>
          <p:cNvGrpSpPr/>
          <p:nvPr/>
        </p:nvGrpSpPr>
        <p:grpSpPr>
          <a:xfrm>
            <a:off x="395536" y="4002854"/>
            <a:ext cx="2197767" cy="1927843"/>
            <a:chOff x="395536" y="4141646"/>
            <a:chExt cx="2197767" cy="1927843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122D9D2A-EA48-8267-46E6-04F7B91CBB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536" y="4141646"/>
              <a:ext cx="594000" cy="594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pt-BR" sz="1100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D6F66BAE-72DE-F93F-7217-8331159B85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536" y="4141646"/>
              <a:ext cx="1603767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r>
                <a:rPr lang="pt-BR" sz="1400" b="1" dirty="0">
                  <a:solidFill>
                    <a:prstClr val="white"/>
                  </a:solidFill>
                  <a:latin typeface="Gotham HTF"/>
                </a:rPr>
                <a:t>Controle de Volume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B55B7E4E-6B20-B85F-64BA-3E182F7EFA8F}"/>
                </a:ext>
              </a:extLst>
            </p:cNvPr>
            <p:cNvSpPr txBox="1"/>
            <p:nvPr/>
          </p:nvSpPr>
          <p:spPr>
            <a:xfrm>
              <a:off x="395536" y="4869160"/>
              <a:ext cx="21977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r>
                <a:rPr lang="pt-BR" sz="1200" b="0" i="0" dirty="0">
                  <a:effectLst/>
                  <a:latin typeface="Gotham HTF"/>
                </a:rPr>
                <a:t>Utilizado em amplificadores de áudio, onde um potenciômetro é usado para ajustar a tensão que chega ao alto-falante, controlando assim o volume do som.</a:t>
              </a:r>
              <a:endParaRPr lang="pt-BR" sz="1200" dirty="0">
                <a:latin typeface="Gotham HTF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6C40157-9BDC-E348-87D0-DF6814D4F537}"/>
              </a:ext>
            </a:extLst>
          </p:cNvPr>
          <p:cNvGrpSpPr/>
          <p:nvPr/>
        </p:nvGrpSpPr>
        <p:grpSpPr>
          <a:xfrm>
            <a:off x="3415034" y="4002854"/>
            <a:ext cx="2197767" cy="2666506"/>
            <a:chOff x="3288633" y="4141646"/>
            <a:chExt cx="2197767" cy="2666506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02128BF-8609-6711-DD45-8A0BEC0CE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8633" y="4141646"/>
              <a:ext cx="594000" cy="594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pt-BR" sz="1100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C1E954D6-7ACD-6773-03D2-0EF2C1F7B8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633" y="4141646"/>
              <a:ext cx="1603767" cy="59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r>
                <a:rPr lang="pt-BR" sz="1400" b="1" dirty="0">
                  <a:solidFill>
                    <a:prstClr val="white"/>
                  </a:solidFill>
                  <a:latin typeface="Gotham HTF"/>
                </a:rPr>
                <a:t>Sensoriamento de Níveis</a:t>
              </a: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90202F7E-5484-38DE-240F-9CD22D71F304}"/>
                </a:ext>
              </a:extLst>
            </p:cNvPr>
            <p:cNvSpPr txBox="1"/>
            <p:nvPr/>
          </p:nvSpPr>
          <p:spPr>
            <a:xfrm>
              <a:off x="3288633" y="4869160"/>
              <a:ext cx="21977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r>
                <a:rPr lang="pt-BR" sz="1200" b="0" i="0" dirty="0">
                  <a:effectLst/>
                  <a:latin typeface="Gotham HTF"/>
                </a:rPr>
                <a:t>Utilizado para converter grandezas físicas, como temperatura ou luz, em sinais elétricos proporcionais. Os sensores são projetados para variar sua resistência com a mudança da grandeza física, e a divisão de tensão é usada para obter uma tensão proporcional a essa variação.</a:t>
              </a:r>
              <a:endParaRPr lang="pt-BR" sz="1200" dirty="0">
                <a:latin typeface="Gotham HTF"/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32BB02E-CD85-FF06-26E2-5EC1D6D025F9}"/>
              </a:ext>
            </a:extLst>
          </p:cNvPr>
          <p:cNvGrpSpPr/>
          <p:nvPr/>
        </p:nvGrpSpPr>
        <p:grpSpPr>
          <a:xfrm>
            <a:off x="6434531" y="4002854"/>
            <a:ext cx="2197767" cy="1927843"/>
            <a:chOff x="6434531" y="4141646"/>
            <a:chExt cx="2197767" cy="1927843"/>
          </a:xfrm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C24ED017-6498-A515-F010-832574D10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4531" y="4141646"/>
              <a:ext cx="594000" cy="594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pt-BR" sz="1100" dirty="0">
                <a:solidFill>
                  <a:prstClr val="white"/>
                </a:solidFill>
                <a:latin typeface="Gotham HTF"/>
              </a:endParaRPr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7096B5C2-5B9B-F9BA-BE84-1AADE644C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531" y="4141646"/>
              <a:ext cx="1603767" cy="59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r>
                <a:rPr lang="pt-BR" sz="1400" b="1" dirty="0">
                  <a:solidFill>
                    <a:prstClr val="white"/>
                  </a:solidFill>
                  <a:latin typeface="Gotham HTF"/>
                </a:rPr>
                <a:t>Fontes de Alimentação Ajustáveis</a:t>
              </a: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CEA8C7DA-C835-09FD-0B2D-980F5BFAFB9D}"/>
                </a:ext>
              </a:extLst>
            </p:cNvPr>
            <p:cNvSpPr txBox="1"/>
            <p:nvPr/>
          </p:nvSpPr>
          <p:spPr>
            <a:xfrm>
              <a:off x="6434532" y="4869160"/>
              <a:ext cx="21977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r>
                <a:rPr lang="pt-BR" sz="1200" b="0" i="0" dirty="0">
                  <a:effectLst/>
                  <a:latin typeface="Gotham HTF"/>
                </a:rPr>
                <a:t>A divisão de tensão é usada para criar uma saída de tensão ajustável a partir de uma fonte de tensão fixa, permitindo fornecer diferentes níveis de tensão conforme necessário.</a:t>
              </a:r>
              <a:endParaRPr lang="pt-BR" sz="1200" dirty="0">
                <a:latin typeface="Gotham HTF"/>
              </a:endParaRPr>
            </a:p>
          </p:txBody>
        </p:sp>
      </p:grpSp>
      <p:pic>
        <p:nvPicPr>
          <p:cNvPr id="21" name="Picture 2" descr="CAIXA DE SOM LOGITECH Z207 - P2, Bluetooth, Controle Volume por R$378,50">
            <a:extLst>
              <a:ext uri="{FF2B5EF4-FFF2-40B4-BE49-F238E27FC236}">
                <a16:creationId xmlns:a16="http://schemas.microsoft.com/office/drawing/2014/main" id="{A8CCF9B1-DD4C-78BA-7AFB-C0FD343CF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39" y="2295927"/>
            <a:ext cx="1484560" cy="15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Eletronica Erlich: LDR e suas utilidades">
            <a:extLst>
              <a:ext uri="{FF2B5EF4-FFF2-40B4-BE49-F238E27FC236}">
                <a16:creationId xmlns:a16="http://schemas.microsoft.com/office/drawing/2014/main" id="{43E8C58B-3952-3744-ABC4-627E9851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098" y="2039832"/>
            <a:ext cx="2048912" cy="19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706AC4C-C43A-F26C-7244-168FF1439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29" y="2025721"/>
            <a:ext cx="1738632" cy="183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Potenciômetro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0A6A415A-849B-E4FD-AB74-3A6808EF53EF}"/>
              </a:ext>
            </a:extLst>
          </p:cNvPr>
          <p:cNvGrpSpPr/>
          <p:nvPr/>
        </p:nvGrpSpPr>
        <p:grpSpPr>
          <a:xfrm>
            <a:off x="287524" y="1041038"/>
            <a:ext cx="5904655" cy="2160241"/>
            <a:chOff x="638714" y="3080501"/>
            <a:chExt cx="8528573" cy="3168353"/>
          </a:xfrm>
        </p:grpSpPr>
        <p:sp>
          <p:nvSpPr>
            <p:cNvPr id="14" name="Rectangle 66">
              <a:extLst>
                <a:ext uri="{FF2B5EF4-FFF2-40B4-BE49-F238E27FC236}">
                  <a16:creationId xmlns:a16="http://schemas.microsoft.com/office/drawing/2014/main" id="{E2C71D25-A3D0-0973-E387-CFF00772B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5"/>
              <a:ext cx="7788865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dirty="0">
                  <a:solidFill>
                    <a:schemeClr val="tx1"/>
                  </a:solidFill>
                  <a:latin typeface="Gotham HTF"/>
                </a:rPr>
                <a:t>C</a:t>
              </a:r>
              <a:r>
                <a:rPr lang="pt-BR" b="0" i="0" dirty="0">
                  <a:solidFill>
                    <a:schemeClr val="tx1"/>
                  </a:solidFill>
                  <a:effectLst/>
                  <a:latin typeface="Gotham HTF"/>
                </a:rPr>
                <a:t>omponente eletrônico que possui uma resistência variável. Ele é composto por um elemento resistivo e um cursor móvel que pode ser ajustado manualmente. O cursor se move ao longo da resistência, permitindo a seleção de diferentes valores.</a:t>
              </a:r>
              <a:endParaRPr lang="pt-BR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5" name="Pentagon 19">
              <a:extLst>
                <a:ext uri="{FF2B5EF4-FFF2-40B4-BE49-F238E27FC236}">
                  <a16:creationId xmlns:a16="http://schemas.microsoft.com/office/drawing/2014/main" id="{BF26F3AA-7B98-6A1E-604B-42F271A0A65E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3" name="Picture 2" descr="Potenciômetro Linear mini B 20K L15">
            <a:extLst>
              <a:ext uri="{FF2B5EF4-FFF2-40B4-BE49-F238E27FC236}">
                <a16:creationId xmlns:a16="http://schemas.microsoft.com/office/drawing/2014/main" id="{A939E75C-D07C-E73E-FA48-5B78FAF8C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28" y="1041038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83F384-B9AC-364A-D279-EA2484F5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876" y="3760159"/>
            <a:ext cx="1294249" cy="22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1909A7C1-5AD5-4931-2582-74C461B64D3F}"/>
              </a:ext>
            </a:extLst>
          </p:cNvPr>
          <p:cNvGrpSpPr/>
          <p:nvPr/>
        </p:nvGrpSpPr>
        <p:grpSpPr>
          <a:xfrm>
            <a:off x="287524" y="3760159"/>
            <a:ext cx="3061262" cy="2261129"/>
            <a:chOff x="323528" y="3501008"/>
            <a:chExt cx="3061262" cy="2261129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A56B8F0-6004-2CD0-B1DF-DCDFF4BE2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3528" y="3848558"/>
              <a:ext cx="3061262" cy="184050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endParaRPr lang="pt-BR" sz="1200" dirty="0">
                <a:solidFill>
                  <a:schemeClr val="tx1"/>
                </a:solidFill>
                <a:latin typeface="Gotham HTF"/>
              </a:endParaRPr>
            </a:p>
            <a:p>
              <a:pPr defTabSz="685800"/>
              <a:r>
                <a:rPr lang="pt-BR" sz="1400" b="0" i="0" dirty="0">
                  <a:solidFill>
                    <a:schemeClr val="tx1"/>
                  </a:solidFill>
                  <a:effectLst/>
                  <a:latin typeface="Gotham HTF"/>
                </a:rPr>
                <a:t>Quando um potenciômetro é conectado a um circuito, ele atua como um divisor de tensão. Ao girar o cursor, a resistência efetiva entre os terminais do potenciômetro varia, o que altera a tensão ou a corrente que flui nesse trecho do circuito.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46287327-4639-9DCC-63E7-A3C738CFC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3528" y="5689067"/>
              <a:ext cx="3061262" cy="73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pt-BR" sz="12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3" name="Oval 20">
              <a:extLst>
                <a:ext uri="{FF2B5EF4-FFF2-40B4-BE49-F238E27FC236}">
                  <a16:creationId xmlns:a16="http://schemas.microsoft.com/office/drawing/2014/main" id="{54544662-7F83-1C02-2D51-2FC081AAD7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9445" y="3501008"/>
              <a:ext cx="469427" cy="4694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pt-BR" sz="1200" b="1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92BAD9-19A4-C426-CAAB-ABCB4244D935}"/>
              </a:ext>
            </a:extLst>
          </p:cNvPr>
          <p:cNvGrpSpPr/>
          <p:nvPr/>
        </p:nvGrpSpPr>
        <p:grpSpPr>
          <a:xfrm>
            <a:off x="5795214" y="3760159"/>
            <a:ext cx="3061262" cy="2261129"/>
            <a:chOff x="5831218" y="3501008"/>
            <a:chExt cx="3061262" cy="22611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972EFD-9BDD-0BF4-2E7B-27F20EED9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218" y="3848558"/>
              <a:ext cx="3061262" cy="184050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endParaRPr lang="pt-BR" sz="1200" dirty="0">
                <a:solidFill>
                  <a:schemeClr val="tx1"/>
                </a:solidFill>
                <a:latin typeface="Gotham HTF"/>
              </a:endParaRPr>
            </a:p>
            <a:p>
              <a:pPr defTabSz="685800"/>
              <a:r>
                <a:rPr lang="pt-BR" sz="1400" b="0" i="0" dirty="0">
                  <a:solidFill>
                    <a:schemeClr val="tx1"/>
                  </a:solidFill>
                  <a:effectLst/>
                  <a:latin typeface="Gotham HTF"/>
                </a:rPr>
                <a:t>Os potenciômetros são aplicados em circuitos eletrônicos para controlar o valor da resistência em um determinado ponto. Eles são amplamente utilizados para ajustar níveis de voltagem, regular correntes, controlar volume de áudio, brilho de telas, entre outras aplicações.</a:t>
              </a:r>
              <a:endParaRPr lang="pt-BR" sz="14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2E63B150-9276-219B-6621-96B4051CA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218" y="5689067"/>
              <a:ext cx="3061262" cy="73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pt-BR" sz="12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0" name="Oval 20">
              <a:extLst>
                <a:ext uri="{FF2B5EF4-FFF2-40B4-BE49-F238E27FC236}">
                  <a16:creationId xmlns:a16="http://schemas.microsoft.com/office/drawing/2014/main" id="{B8E125A8-92C2-5191-EE9D-1A4D850F6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7135" y="3501008"/>
              <a:ext cx="469427" cy="4694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pt-BR" sz="1200" b="1" dirty="0">
                <a:solidFill>
                  <a:schemeClr val="tx1"/>
                </a:solidFill>
                <a:latin typeface="Gotham HT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6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LED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240E30C-35F2-58F7-4E4F-AFF6253B5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660" y="1412776"/>
            <a:ext cx="1217030" cy="184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4A9CE86-F3C1-4AD0-B1FA-2617FC57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19" y="1508325"/>
            <a:ext cx="2516670" cy="165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43B4E89-0C73-856E-351A-3FC4909C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39" y="1508326"/>
            <a:ext cx="2575727" cy="184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D41EC5-9F4C-24C8-E6D8-82FB5AF24DCC}"/>
              </a:ext>
            </a:extLst>
          </p:cNvPr>
          <p:cNvSpPr txBox="1">
            <a:spLocks/>
          </p:cNvSpPr>
          <p:nvPr/>
        </p:nvSpPr>
        <p:spPr>
          <a:xfrm>
            <a:off x="249490" y="1772816"/>
            <a:ext cx="1868342" cy="1307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pt-BR" sz="2250" dirty="0">
                <a:solidFill>
                  <a:schemeClr val="tx1"/>
                </a:solidFill>
                <a:latin typeface="Gotham HTF"/>
              </a:rPr>
              <a:t>O “</a:t>
            </a:r>
            <a:r>
              <a:rPr lang="pt-BR" sz="2250" b="1" dirty="0">
                <a:solidFill>
                  <a:srgbClr val="ED145B"/>
                </a:solidFill>
                <a:latin typeface="Gotham HTF"/>
              </a:rPr>
              <a:t>LED</a:t>
            </a:r>
            <a:r>
              <a:rPr lang="pt-BR" sz="2250" b="1" dirty="0">
                <a:solidFill>
                  <a:schemeClr val="tx1"/>
                </a:solidFill>
                <a:latin typeface="Gotham HTF"/>
              </a:rPr>
              <a:t>”</a:t>
            </a:r>
            <a:r>
              <a:rPr lang="pt-BR" sz="2250" dirty="0">
                <a:solidFill>
                  <a:schemeClr val="tx1"/>
                </a:solidFill>
                <a:latin typeface="Gotham HTF"/>
              </a:rPr>
              <a:t> é um  dispositivo emissor de luz</a:t>
            </a:r>
          </a:p>
          <a:p>
            <a:pPr algn="l"/>
            <a:endParaRPr lang="pt-BR" sz="2250" dirty="0">
              <a:solidFill>
                <a:schemeClr val="tx1"/>
              </a:solidFill>
              <a:latin typeface="Gotham HTF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867B550-52DE-23E2-D621-F97C58C11240}"/>
              </a:ext>
            </a:extLst>
          </p:cNvPr>
          <p:cNvGrpSpPr/>
          <p:nvPr/>
        </p:nvGrpSpPr>
        <p:grpSpPr>
          <a:xfrm>
            <a:off x="386100" y="3689577"/>
            <a:ext cx="8506380" cy="468411"/>
            <a:chOff x="386100" y="3833593"/>
            <a:chExt cx="8506380" cy="468411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87190513-4247-DF46-614D-BB4E9F498E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00" y="3833593"/>
              <a:ext cx="468411" cy="46841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31452915-84F2-8D9F-716E-2DF8F657F8C3}"/>
                </a:ext>
              </a:extLst>
            </p:cNvPr>
            <p:cNvSpPr txBox="1"/>
            <p:nvPr/>
          </p:nvSpPr>
          <p:spPr>
            <a:xfrm>
              <a:off x="894384" y="3898521"/>
              <a:ext cx="79980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pt-BR" sz="1600" dirty="0">
                  <a:latin typeface="Gotham HTF"/>
                </a:rPr>
                <a:t>As informações mais importantes são: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Polaridade</a:t>
              </a:r>
              <a:r>
                <a:rPr lang="pt-BR" sz="1600" dirty="0">
                  <a:latin typeface="Gotham HTF"/>
                </a:rPr>
                <a:t>,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Tensão</a:t>
              </a:r>
              <a:r>
                <a:rPr lang="pt-BR" sz="1600" b="1" dirty="0">
                  <a:latin typeface="Gotham HTF"/>
                </a:rPr>
                <a:t>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Limite</a:t>
              </a:r>
              <a:r>
                <a:rPr lang="pt-BR" sz="1600" b="1" dirty="0">
                  <a:latin typeface="Gotham HTF"/>
                </a:rPr>
                <a:t> </a:t>
              </a:r>
              <a:r>
                <a:rPr lang="pt-BR" sz="1600" dirty="0">
                  <a:latin typeface="Gotham HTF"/>
                </a:rPr>
                <a:t>e a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Corrente</a:t>
              </a:r>
              <a:r>
                <a:rPr lang="pt-BR" sz="1600" b="1" dirty="0">
                  <a:latin typeface="Gotham HTF"/>
                </a:rPr>
                <a:t> </a:t>
              </a: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Máxima</a:t>
              </a:r>
              <a:r>
                <a:rPr lang="pt-BR" sz="1600" dirty="0">
                  <a:solidFill>
                    <a:prstClr val="black"/>
                  </a:solidFill>
                  <a:latin typeface="Gotham HTF"/>
                </a:rPr>
                <a:t>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AF3937F-55D0-87B9-156A-53B06F13704E}"/>
              </a:ext>
            </a:extLst>
          </p:cNvPr>
          <p:cNvGrpSpPr/>
          <p:nvPr/>
        </p:nvGrpSpPr>
        <p:grpSpPr>
          <a:xfrm>
            <a:off x="386100" y="4437211"/>
            <a:ext cx="8506380" cy="584775"/>
            <a:chOff x="386100" y="4880952"/>
            <a:chExt cx="8506380" cy="584775"/>
          </a:xfrm>
        </p:grpSpPr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0158F399-FA7A-FEE5-E6DF-4C40FDCC0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00" y="4939134"/>
              <a:ext cx="468411" cy="468411"/>
            </a:xfrm>
            <a:prstGeom prst="rect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84433715-97B1-4424-73D0-41B06615A18E}"/>
                </a:ext>
              </a:extLst>
            </p:cNvPr>
            <p:cNvSpPr txBox="1"/>
            <p:nvPr/>
          </p:nvSpPr>
          <p:spPr>
            <a:xfrm>
              <a:off x="894384" y="4880952"/>
              <a:ext cx="799809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O Led tem a posição correta de ser ligado, onde tem um chanfro ou terminal menor é o cátodo (</a:t>
              </a:r>
              <a:r>
                <a:rPr lang="pt-BR" sz="1600" b="1" dirty="0">
                  <a:latin typeface="Gotham HTF"/>
                </a:rPr>
                <a:t>Negativo</a:t>
              </a:r>
              <a:r>
                <a:rPr lang="pt-BR" sz="1600" dirty="0">
                  <a:latin typeface="Gotham HTF"/>
                </a:rPr>
                <a:t>) e o terminal maior é o ânodo (</a:t>
              </a:r>
              <a:r>
                <a:rPr lang="pt-BR" sz="1600" b="1" dirty="0">
                  <a:solidFill>
                    <a:srgbClr val="FF0000"/>
                  </a:solidFill>
                  <a:latin typeface="Gotham HTF"/>
                </a:rPr>
                <a:t>Positivo</a:t>
              </a:r>
              <a:r>
                <a:rPr lang="pt-BR" sz="1600" dirty="0">
                  <a:latin typeface="Gotham HTF"/>
                </a:rPr>
                <a:t>)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9D70E87-5C3F-4AC3-CB79-FFE1E802EFC8}"/>
              </a:ext>
            </a:extLst>
          </p:cNvPr>
          <p:cNvGrpSpPr/>
          <p:nvPr/>
        </p:nvGrpSpPr>
        <p:grpSpPr>
          <a:xfrm>
            <a:off x="386100" y="5301208"/>
            <a:ext cx="8506380" cy="468411"/>
            <a:chOff x="386100" y="5834290"/>
            <a:chExt cx="8506380" cy="468411"/>
          </a:xfrm>
        </p:grpSpPr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75DF7F06-ACD1-3FD5-354B-DF75CCA899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00" y="5834290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B240A60-C568-D388-E33F-5863EFCE3506}"/>
                </a:ext>
              </a:extLst>
            </p:cNvPr>
            <p:cNvSpPr txBox="1"/>
            <p:nvPr/>
          </p:nvSpPr>
          <p:spPr>
            <a:xfrm>
              <a:off x="894384" y="5899218"/>
              <a:ext cx="79980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Existe em diversos tamanhos e  formatos redondo, quadrado, retangular, pequenos, grandes...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01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Push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Button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0A6A415A-849B-E4FD-AB74-3A6808EF53EF}"/>
              </a:ext>
            </a:extLst>
          </p:cNvPr>
          <p:cNvGrpSpPr/>
          <p:nvPr/>
        </p:nvGrpSpPr>
        <p:grpSpPr>
          <a:xfrm>
            <a:off x="237649" y="1063229"/>
            <a:ext cx="5904655" cy="2160241"/>
            <a:chOff x="638714" y="3080501"/>
            <a:chExt cx="8528573" cy="3168353"/>
          </a:xfrm>
        </p:grpSpPr>
        <p:sp>
          <p:nvSpPr>
            <p:cNvPr id="10" name="Rectangle 66">
              <a:extLst>
                <a:ext uri="{FF2B5EF4-FFF2-40B4-BE49-F238E27FC236}">
                  <a16:creationId xmlns:a16="http://schemas.microsoft.com/office/drawing/2014/main" id="{E2C71D25-A3D0-0973-E387-CFF00772B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5"/>
              <a:ext cx="7788865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b="0" i="0" dirty="0">
                  <a:solidFill>
                    <a:schemeClr val="tx1"/>
                  </a:solidFill>
                  <a:effectLst/>
                  <a:latin typeface="Gotham HTF"/>
                </a:rPr>
                <a:t>Um </a:t>
              </a:r>
              <a:r>
                <a:rPr lang="pt-BR" b="0" i="0" dirty="0" err="1">
                  <a:solidFill>
                    <a:schemeClr val="tx1"/>
                  </a:solidFill>
                  <a:effectLst/>
                  <a:latin typeface="Gotham HTF"/>
                </a:rPr>
                <a:t>push</a:t>
              </a:r>
              <a:r>
                <a:rPr lang="pt-BR" b="0" i="0" dirty="0">
                  <a:solidFill>
                    <a:schemeClr val="tx1"/>
                  </a:solidFill>
                  <a:effectLst/>
                  <a:latin typeface="Gotham HTF"/>
                </a:rPr>
                <a:t> </a:t>
              </a:r>
              <a:r>
                <a:rPr lang="pt-BR" b="0" i="0" dirty="0" err="1">
                  <a:solidFill>
                    <a:schemeClr val="tx1"/>
                  </a:solidFill>
                  <a:effectLst/>
                  <a:latin typeface="Gotham HTF"/>
                </a:rPr>
                <a:t>button</a:t>
              </a:r>
              <a:r>
                <a:rPr lang="pt-BR" b="0" i="0" dirty="0">
                  <a:solidFill>
                    <a:schemeClr val="tx1"/>
                  </a:solidFill>
                  <a:effectLst/>
                  <a:latin typeface="Gotham HTF"/>
                </a:rPr>
                <a:t>, também conhecido como botão de pressão ou botão momentâneo, é um tipo de interruptor utilizado em circuitos eletrônicos. Ele é projetado para ser pressionado momentaneamente, retornando à sua posição original quando liberado.</a:t>
              </a:r>
              <a:endParaRPr lang="pt-BR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1" name="Pentagon 19">
              <a:extLst>
                <a:ext uri="{FF2B5EF4-FFF2-40B4-BE49-F238E27FC236}">
                  <a16:creationId xmlns:a16="http://schemas.microsoft.com/office/drawing/2014/main" id="{BF26F3AA-7B98-6A1E-604B-42F271A0A65E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909A7C1-5AD5-4931-2582-74C461B64D3F}"/>
              </a:ext>
            </a:extLst>
          </p:cNvPr>
          <p:cNvGrpSpPr/>
          <p:nvPr/>
        </p:nvGrpSpPr>
        <p:grpSpPr>
          <a:xfrm>
            <a:off x="237649" y="3738085"/>
            <a:ext cx="3061262" cy="2261129"/>
            <a:chOff x="323528" y="3501008"/>
            <a:chExt cx="3061262" cy="2261129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A56B8F0-6004-2CD0-B1DF-DCDFF4BE2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3528" y="3848558"/>
              <a:ext cx="3061262" cy="184050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endParaRPr lang="pt-BR" sz="1200" dirty="0">
                <a:solidFill>
                  <a:schemeClr val="tx1"/>
                </a:solidFill>
                <a:latin typeface="Gotham HTF"/>
              </a:endParaRPr>
            </a:p>
            <a:p>
              <a:pPr defTabSz="685800"/>
              <a:r>
                <a:rPr lang="pt-BR" sz="1200" dirty="0">
                  <a:solidFill>
                    <a:schemeClr val="tx1"/>
                  </a:solidFill>
                  <a:latin typeface="Gotham HTF"/>
                </a:rPr>
                <a:t>É</a:t>
              </a:r>
              <a:r>
                <a:rPr lang="pt-BR" sz="1200" b="0" i="0" dirty="0">
                  <a:solidFill>
                    <a:schemeClr val="tx1"/>
                  </a:solidFill>
                  <a:effectLst/>
                  <a:latin typeface="Gotham HTF"/>
                </a:rPr>
                <a:t> composto por um mecanismo interno que fecha ou abre um circuito elétrico quando pressionado. Quando o botão é acionado, suas conexões elétricas são estabelecidas, permitindo a passagem da corrente elétrica pelo circuito. Quando o botão é liberado, as conexões são interrompidas, interrompendo o fluxo de corrente.</a:t>
              </a:r>
              <a:endParaRPr lang="pt-BR" sz="12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46287327-4639-9DCC-63E7-A3C738CFC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3528" y="5689067"/>
              <a:ext cx="3061262" cy="73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pt-BR" sz="1200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4544662-7F83-1C02-2D51-2FC081AAD7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9445" y="3501008"/>
              <a:ext cx="469427" cy="4694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pt-BR" sz="1200" b="1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4" name="Picture 2" descr="140pcs 14 Types Durable Pushbutton Switches Tactile Switches Push Button  Miniature Momentary Tact - Switches - AliExpress">
            <a:extLst>
              <a:ext uri="{FF2B5EF4-FFF2-40B4-BE49-F238E27FC236}">
                <a16:creationId xmlns:a16="http://schemas.microsoft.com/office/drawing/2014/main" id="{13DA9D97-7378-AFA8-825D-A9C93556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21" y="847205"/>
            <a:ext cx="2620031" cy="26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w to Connect and Program Push Buttons on the Arduino - Circuit Basics">
            <a:extLst>
              <a:ext uri="{FF2B5EF4-FFF2-40B4-BE49-F238E27FC236}">
                <a16:creationId xmlns:a16="http://schemas.microsoft.com/office/drawing/2014/main" id="{0FE53335-48CA-3D6B-135C-760DD5B41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40" y="3712465"/>
            <a:ext cx="5220072" cy="25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9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Protoboard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FCC84436-EFFA-E82E-7E0F-3BD905366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97" y="1833331"/>
            <a:ext cx="4394199" cy="370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9C4FC3B-3695-025E-F34C-7664AC6A4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6147" y="2244499"/>
            <a:ext cx="4378718" cy="28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Protoboard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7970B8-AFF6-6018-5461-8AC4FC97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" y="2071032"/>
            <a:ext cx="5498060" cy="3590216"/>
          </a:xfrm>
          <a:prstGeom prst="rect">
            <a:avLst/>
          </a:prstGeom>
        </p:spPr>
      </p:pic>
      <p:grpSp>
        <p:nvGrpSpPr>
          <p:cNvPr id="3" name="Group 5">
            <a:extLst>
              <a:ext uri="{FF2B5EF4-FFF2-40B4-BE49-F238E27FC236}">
                <a16:creationId xmlns:a16="http://schemas.microsoft.com/office/drawing/2014/main" id="{837FDBC0-84FF-E606-8EDE-E916D8451F44}"/>
              </a:ext>
            </a:extLst>
          </p:cNvPr>
          <p:cNvGrpSpPr/>
          <p:nvPr/>
        </p:nvGrpSpPr>
        <p:grpSpPr>
          <a:xfrm>
            <a:off x="5645224" y="5176982"/>
            <a:ext cx="3384375" cy="827290"/>
            <a:chOff x="638716" y="5204487"/>
            <a:chExt cx="10971393" cy="1103053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68DB97D4-2D88-0F63-B471-0CCAD8210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5204487"/>
              <a:ext cx="10231685" cy="11030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>
                <a:lnSpc>
                  <a:spcPct val="150000"/>
                </a:lnSpc>
                <a:buClr>
                  <a:srgbClr val="ED145B"/>
                </a:buClr>
              </a:pP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As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linhas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 F,G,H,I e J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seguem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 o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mesmo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padrão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, com a </a:t>
              </a:r>
              <a:r>
                <a:rPr lang="en-US" sz="12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diferença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 que </a:t>
              </a:r>
              <a:r>
                <a:rPr lang="en-US" sz="1200" b="1" dirty="0" err="1">
                  <a:solidFill>
                    <a:srgbClr val="ED145B"/>
                  </a:solidFill>
                  <a:latin typeface="Gotham HTF"/>
                  <a:cs typeface="Gotham HTF Light"/>
                </a:rPr>
                <a:t>não</a:t>
              </a:r>
              <a:r>
                <a:rPr lang="en-US" sz="1200" b="1" dirty="0">
                  <a:solidFill>
                    <a:srgbClr val="ED145B"/>
                  </a:solidFill>
                  <a:latin typeface="Gotham HTF"/>
                  <a:cs typeface="Gotham HTF Light"/>
                </a:rPr>
                <a:t> </a:t>
              </a:r>
              <a:r>
                <a:rPr lang="en-US" sz="1200" b="1" dirty="0" err="1">
                  <a:solidFill>
                    <a:srgbClr val="ED145B"/>
                  </a:solidFill>
                  <a:latin typeface="Gotham HTF"/>
                  <a:cs typeface="Gotham HTF Light"/>
                </a:rPr>
                <a:t>falam</a:t>
              </a:r>
              <a:r>
                <a:rPr lang="en-US" sz="1200" b="1" dirty="0">
                  <a:solidFill>
                    <a:srgbClr val="ED145B"/>
                  </a:solidFill>
                  <a:latin typeface="Gotham HTF"/>
                  <a:cs typeface="Gotham HTF Light"/>
                </a:rPr>
                <a:t> com a </a:t>
              </a:r>
              <a:r>
                <a:rPr lang="en-US" sz="1200" b="1" dirty="0" err="1">
                  <a:solidFill>
                    <a:srgbClr val="ED145B"/>
                  </a:solidFill>
                  <a:latin typeface="Gotham HTF"/>
                  <a:cs typeface="Gotham HTF Light"/>
                </a:rPr>
                <a:t>coluna</a:t>
              </a:r>
              <a:r>
                <a:rPr lang="en-US" sz="1200" b="1" dirty="0">
                  <a:solidFill>
                    <a:srgbClr val="ED145B"/>
                  </a:solidFill>
                  <a:latin typeface="Gotham HTF"/>
                  <a:cs typeface="Gotham HTF Light"/>
                </a:rPr>
                <a:t> de </a:t>
              </a:r>
              <a:r>
                <a:rPr lang="en-US" sz="1200" b="1" dirty="0" err="1">
                  <a:solidFill>
                    <a:srgbClr val="ED145B"/>
                  </a:solidFill>
                  <a:latin typeface="Gotham HTF"/>
                  <a:cs typeface="Gotham HTF Light"/>
                </a:rPr>
                <a:t>cima</a:t>
              </a:r>
              <a:r>
                <a:rPr lang="en-US" sz="1200" dirty="0">
                  <a:solidFill>
                    <a:schemeClr val="tx1"/>
                  </a:solidFill>
                  <a:latin typeface="Gotham HTF"/>
                  <a:cs typeface="Gotham HTF Light"/>
                </a:rPr>
                <a:t>.</a:t>
              </a:r>
            </a:p>
          </p:txBody>
        </p:sp>
        <p:sp>
          <p:nvSpPr>
            <p:cNvPr id="5" name="Pentagon 33">
              <a:extLst>
                <a:ext uri="{FF2B5EF4-FFF2-40B4-BE49-F238E27FC236}">
                  <a16:creationId xmlns:a16="http://schemas.microsoft.com/office/drawing/2014/main" id="{EE19BF7E-F555-585C-0967-411E6EFFDFE1}"/>
                </a:ext>
              </a:extLst>
            </p:cNvPr>
            <p:cNvSpPr/>
            <p:nvPr/>
          </p:nvSpPr>
          <p:spPr bwMode="auto">
            <a:xfrm>
              <a:off x="638716" y="5211511"/>
              <a:ext cx="1046053" cy="1096027"/>
            </a:xfrm>
            <a:prstGeom prst="homePlate">
              <a:avLst>
                <a:gd name="adj" fmla="val 273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2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BC52200-BA51-656C-24E1-093F6962BF98}"/>
              </a:ext>
            </a:extLst>
          </p:cNvPr>
          <p:cNvGrpSpPr/>
          <p:nvPr/>
        </p:nvGrpSpPr>
        <p:grpSpPr>
          <a:xfrm>
            <a:off x="5652120" y="1573808"/>
            <a:ext cx="3384376" cy="868685"/>
            <a:chOff x="5652120" y="1700808"/>
            <a:chExt cx="3384376" cy="868685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846B95AB-AC96-7DFE-96F7-F610A7A806CE}"/>
                </a:ext>
              </a:extLst>
            </p:cNvPr>
            <p:cNvGrpSpPr/>
            <p:nvPr/>
          </p:nvGrpSpPr>
          <p:grpSpPr>
            <a:xfrm>
              <a:off x="5652120" y="1700808"/>
              <a:ext cx="3384376" cy="835059"/>
              <a:chOff x="638714" y="1308295"/>
              <a:chExt cx="10971395" cy="1113412"/>
            </a:xfrm>
          </p:grpSpPr>
          <p:sp>
            <p:nvSpPr>
              <p:cNvPr id="10" name="Rectangle 78">
                <a:extLst>
                  <a:ext uri="{FF2B5EF4-FFF2-40B4-BE49-F238E27FC236}">
                    <a16:creationId xmlns:a16="http://schemas.microsoft.com/office/drawing/2014/main" id="{79CF777B-D6BA-ECD0-8FB2-DD599554BF9F}"/>
                  </a:ext>
                </a:extLst>
              </p:cNvPr>
              <p:cNvSpPr/>
              <p:nvPr/>
            </p:nvSpPr>
            <p:spPr bwMode="auto">
              <a:xfrm>
                <a:off x="1378424" y="1308295"/>
                <a:ext cx="10231685" cy="110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tIns="0" rIns="0" bIns="0" rtlCol="0" anchor="ctr"/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linha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rgbClr val="FF0000"/>
                    </a:solidFill>
                    <a:latin typeface="Gotham HTF"/>
                    <a:cs typeface="Gotham HTF Light"/>
                  </a:rPr>
                  <a:t>Vermelha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é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toda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interligada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e serve para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ligar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o </a:t>
                </a:r>
                <a:r>
                  <a:rPr lang="en-US" sz="1200" b="1" dirty="0" err="1">
                    <a:solidFill>
                      <a:srgbClr val="FF0000"/>
                    </a:solidFill>
                    <a:latin typeface="Gotham HTF"/>
                    <a:cs typeface="Gotham HTF Light"/>
                  </a:rPr>
                  <a:t>Positivo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fonte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alimentação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: VCC, VDD, 3.3V, 5V, 12V, +</a:t>
                </a:r>
              </a:p>
            </p:txBody>
          </p:sp>
          <p:sp>
            <p:nvSpPr>
              <p:cNvPr id="11" name="Pentagon 26">
                <a:extLst>
                  <a:ext uri="{FF2B5EF4-FFF2-40B4-BE49-F238E27FC236}">
                    <a16:creationId xmlns:a16="http://schemas.microsoft.com/office/drawing/2014/main" id="{70D86B91-8762-885E-E93A-797F594BC964}"/>
                  </a:ext>
                </a:extLst>
              </p:cNvPr>
              <p:cNvSpPr/>
              <p:nvPr/>
            </p:nvSpPr>
            <p:spPr bwMode="auto">
              <a:xfrm>
                <a:off x="638714" y="1308295"/>
                <a:ext cx="1075482" cy="1113412"/>
              </a:xfrm>
              <a:prstGeom prst="homePlate">
                <a:avLst>
                  <a:gd name="adj" fmla="val 27321"/>
                </a:avLst>
              </a:prstGeom>
              <a:solidFill>
                <a:srgbClr val="AA2B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2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2DFE68F1-792E-24F5-9F2B-EE0ECEB31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120" y="2559309"/>
              <a:ext cx="3384375" cy="10184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782F993-0385-7B1E-4A55-0D46482859E0}"/>
              </a:ext>
            </a:extLst>
          </p:cNvPr>
          <p:cNvGrpSpPr/>
          <p:nvPr/>
        </p:nvGrpSpPr>
        <p:grpSpPr>
          <a:xfrm>
            <a:off x="5652120" y="2779536"/>
            <a:ext cx="3384376" cy="862445"/>
            <a:chOff x="5652120" y="2780928"/>
            <a:chExt cx="3384376" cy="862445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88471E16-08C5-5F4D-669C-51EF12A86A1B}"/>
                </a:ext>
              </a:extLst>
            </p:cNvPr>
            <p:cNvGrpSpPr/>
            <p:nvPr/>
          </p:nvGrpSpPr>
          <p:grpSpPr>
            <a:xfrm>
              <a:off x="5652120" y="2780928"/>
              <a:ext cx="3384376" cy="828819"/>
              <a:chOff x="638714" y="2617801"/>
              <a:chExt cx="10971395" cy="1105092"/>
            </a:xfrm>
          </p:grpSpPr>
          <p:sp>
            <p:nvSpPr>
              <p:cNvPr id="15" name="Rectangle 66">
                <a:extLst>
                  <a:ext uri="{FF2B5EF4-FFF2-40B4-BE49-F238E27FC236}">
                    <a16:creationId xmlns:a16="http://schemas.microsoft.com/office/drawing/2014/main" id="{AFC4250B-070D-3068-1AF9-57FFA9BA9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2619839"/>
                <a:ext cx="10231685" cy="110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linha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Preta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é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toda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interligada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e serve para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ligar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o </a:t>
                </a:r>
                <a:r>
                  <a:rPr lang="en-US" sz="1200" b="1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Negativo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da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fonte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alimentação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: GND, VSS, 0V, Terra, - </a:t>
                </a:r>
              </a:p>
            </p:txBody>
          </p:sp>
          <p:sp>
            <p:nvSpPr>
              <p:cNvPr id="16" name="Pentagon 19">
                <a:extLst>
                  <a:ext uri="{FF2B5EF4-FFF2-40B4-BE49-F238E27FC236}">
                    <a16:creationId xmlns:a16="http://schemas.microsoft.com/office/drawing/2014/main" id="{D826EE48-C4AA-4B94-FD03-8134E29F1022}"/>
                  </a:ext>
                </a:extLst>
              </p:cNvPr>
              <p:cNvSpPr/>
              <p:nvPr/>
            </p:nvSpPr>
            <p:spPr bwMode="auto">
              <a:xfrm>
                <a:off x="638714" y="2617801"/>
                <a:ext cx="1088601" cy="1105092"/>
              </a:xfrm>
              <a:prstGeom prst="homePlate">
                <a:avLst>
                  <a:gd name="adj" fmla="val 27321"/>
                </a:avLst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2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14" name="Straight Connector 15">
              <a:extLst>
                <a:ext uri="{FF2B5EF4-FFF2-40B4-BE49-F238E27FC236}">
                  <a16:creationId xmlns:a16="http://schemas.microsoft.com/office/drawing/2014/main" id="{16414CDB-9AD0-328D-614F-C1F1BC817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120" y="3633189"/>
              <a:ext cx="3384375" cy="10184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955CF3-8590-CFD4-75A7-FF6683827CF1}"/>
              </a:ext>
            </a:extLst>
          </p:cNvPr>
          <p:cNvGrpSpPr/>
          <p:nvPr/>
        </p:nvGrpSpPr>
        <p:grpSpPr>
          <a:xfrm>
            <a:off x="5652120" y="3979024"/>
            <a:ext cx="3384376" cy="860916"/>
            <a:chOff x="5652120" y="3917074"/>
            <a:chExt cx="3384376" cy="860916"/>
          </a:xfrm>
        </p:grpSpPr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8B9FD511-937D-1C87-64D3-E8273C1353D9}"/>
                </a:ext>
              </a:extLst>
            </p:cNvPr>
            <p:cNvGrpSpPr/>
            <p:nvPr/>
          </p:nvGrpSpPr>
          <p:grpSpPr>
            <a:xfrm>
              <a:off x="5652121" y="3917074"/>
              <a:ext cx="3384375" cy="827290"/>
              <a:chOff x="638716" y="3918987"/>
              <a:chExt cx="10971393" cy="1103053"/>
            </a:xfrm>
          </p:grpSpPr>
          <p:sp>
            <p:nvSpPr>
              <p:cNvPr id="20" name="Rectangle 57">
                <a:extLst>
                  <a:ext uri="{FF2B5EF4-FFF2-40B4-BE49-F238E27FC236}">
                    <a16:creationId xmlns:a16="http://schemas.microsoft.com/office/drawing/2014/main" id="{88D02F7C-6600-1FEB-9879-2AD94D2E6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3918987"/>
                <a:ext cx="10231685" cy="110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As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linhas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A, B, C, D 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estão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ligadas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na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VERTICAL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,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em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forma de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colunas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, e </a:t>
                </a:r>
                <a:r>
                  <a:rPr lang="en-US" sz="12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uma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coluna</a:t>
                </a:r>
                <a:r>
                  <a:rPr lang="en-US" sz="12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não</a:t>
                </a:r>
                <a:r>
                  <a:rPr lang="en-US" sz="12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2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fala</a:t>
                </a:r>
                <a:r>
                  <a:rPr lang="en-US" sz="1200" b="1" dirty="0">
                    <a:solidFill>
                      <a:srgbClr val="ED145B"/>
                    </a:solidFill>
                    <a:latin typeface="Gotham HTF"/>
                    <a:cs typeface="Gotham HTF Light"/>
                  </a:rPr>
                  <a:t> com a </a:t>
                </a:r>
                <a:r>
                  <a:rPr lang="en-US" sz="1200" b="1" dirty="0" err="1">
                    <a:solidFill>
                      <a:srgbClr val="ED145B"/>
                    </a:solidFill>
                    <a:latin typeface="Gotham HTF"/>
                    <a:cs typeface="Gotham HTF Light"/>
                  </a:rPr>
                  <a:t>outra</a:t>
                </a:r>
                <a:r>
                  <a:rPr lang="en-US" sz="12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.</a:t>
                </a:r>
              </a:p>
            </p:txBody>
          </p:sp>
          <p:sp>
            <p:nvSpPr>
              <p:cNvPr id="21" name="Pentagon 33">
                <a:extLst>
                  <a:ext uri="{FF2B5EF4-FFF2-40B4-BE49-F238E27FC236}">
                    <a16:creationId xmlns:a16="http://schemas.microsoft.com/office/drawing/2014/main" id="{85B0CBEE-3508-B57E-5511-36F7B85497F3}"/>
                  </a:ext>
                </a:extLst>
              </p:cNvPr>
              <p:cNvSpPr/>
              <p:nvPr/>
            </p:nvSpPr>
            <p:spPr bwMode="auto">
              <a:xfrm>
                <a:off x="638716" y="3926011"/>
                <a:ext cx="1046053" cy="1096027"/>
              </a:xfrm>
              <a:prstGeom prst="homePlate">
                <a:avLst>
                  <a:gd name="adj" fmla="val 2732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2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19" name="Straight Connector 16">
              <a:extLst>
                <a:ext uri="{FF2B5EF4-FFF2-40B4-BE49-F238E27FC236}">
                  <a16:creationId xmlns:a16="http://schemas.microsoft.com/office/drawing/2014/main" id="{106B6DA4-FB35-A63E-CE93-EEC8836DA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120" y="4767806"/>
              <a:ext cx="3384375" cy="10184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Laborátorio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2ACEB-4CF8-750D-0D54-85A9BD95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94402"/>
            <a:ext cx="6732014" cy="3590782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1FE1667-02F9-625F-17DB-DBC63A3B59DC}"/>
              </a:ext>
            </a:extLst>
          </p:cNvPr>
          <p:cNvSpPr txBox="1">
            <a:spLocks/>
          </p:cNvSpPr>
          <p:nvPr/>
        </p:nvSpPr>
        <p:spPr>
          <a:xfrm>
            <a:off x="179512" y="1422394"/>
            <a:ext cx="2088232" cy="35907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latin typeface="Gotham HTF"/>
              </a:rPr>
              <a:t>O Objetivo deste laboratório é entender a relação entre os componentes eletrônicos apresentados na aula, e a verificação da influência destes componentes nas grandezas de tensão e corrente.</a:t>
            </a:r>
          </a:p>
        </p:txBody>
      </p:sp>
      <p:pic>
        <p:nvPicPr>
          <p:cNvPr id="5" name="Picture 4" descr="Resultado de imagem para nerd vector gif">
            <a:extLst>
              <a:ext uri="{FF2B5EF4-FFF2-40B4-BE49-F238E27FC236}">
                <a16:creationId xmlns:a16="http://schemas.microsoft.com/office/drawing/2014/main" id="{6FD27A0B-0C9F-FFE6-4863-C7B0DD2E5D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4272209"/>
            <a:ext cx="2910371" cy="21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9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Laborátorio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1FE1667-02F9-625F-17DB-DBC63A3B59DC}"/>
              </a:ext>
            </a:extLst>
          </p:cNvPr>
          <p:cNvSpPr txBox="1">
            <a:spLocks/>
          </p:cNvSpPr>
          <p:nvPr/>
        </p:nvSpPr>
        <p:spPr>
          <a:xfrm>
            <a:off x="179512" y="1422394"/>
            <a:ext cx="2088232" cy="35907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>
                <a:latin typeface="Gotham HTF"/>
              </a:rPr>
              <a:t>O Objetivo deste laboratório é entender a relação entre a lei de Ohm e os divisores de tensão usando resistores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36A845-E657-46B1-0626-028EDF98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22394"/>
            <a:ext cx="5963063" cy="3086762"/>
          </a:xfrm>
          <a:prstGeom prst="rect">
            <a:avLst/>
          </a:prstGeom>
        </p:spPr>
      </p:pic>
      <p:pic>
        <p:nvPicPr>
          <p:cNvPr id="6" name="Picture 4" descr="Resultado de imagem para nerd vector gif">
            <a:extLst>
              <a:ext uri="{FF2B5EF4-FFF2-40B4-BE49-F238E27FC236}">
                <a16:creationId xmlns:a16="http://schemas.microsoft.com/office/drawing/2014/main" id="{5E952573-3C4F-CF74-B587-BB1BA611EC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4217"/>
            <a:ext cx="2910371" cy="21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 de Resistores</a:t>
            </a:r>
          </a:p>
        </p:txBody>
      </p:sp>
      <p:sp>
        <p:nvSpPr>
          <p:cNvPr id="2" name="Espaço Reservado para Conteúdo 4">
            <a:extLst>
              <a:ext uri="{FF2B5EF4-FFF2-40B4-BE49-F238E27FC236}">
                <a16:creationId xmlns:a16="http://schemas.microsoft.com/office/drawing/2014/main" id="{C262B6AD-4F25-1304-D858-DB454C1F8E5D}"/>
              </a:ext>
            </a:extLst>
          </p:cNvPr>
          <p:cNvSpPr txBox="1">
            <a:spLocks/>
          </p:cNvSpPr>
          <p:nvPr/>
        </p:nvSpPr>
        <p:spPr>
          <a:xfrm>
            <a:off x="395536" y="972550"/>
            <a:ext cx="5544616" cy="4976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amarelo, violeta, vermelho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marrom, preto, amarelo e prata?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laranja, branco, verde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vermelho, vermelho, marrom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marrom, verde, marrom e prata?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laranja, preto, verde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amarelo, violeta, amarelo e prata?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verde, azul, marrom e prata?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marrom, preto, verde e ouro?</a:t>
            </a:r>
          </a:p>
          <a:p>
            <a:pPr marL="342900" indent="-342900"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Qual é o valor de resistência de um resistor que tem as seguintes cores em sua faixa de resistência: cinza, vermelho, marrom e ouro?</a:t>
            </a: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CD0493AF-20AE-2F30-3ACA-AF70DC0957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0848"/>
            <a:ext cx="364840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9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Aula 02 - Conceitos Básicos de Eletrônica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 de Lei de Ohm</a:t>
            </a:r>
          </a:p>
        </p:txBody>
      </p:sp>
      <p:pic>
        <p:nvPicPr>
          <p:cNvPr id="3" name="Picture 4" descr="Resultado de imagem para nerd vector gif">
            <a:extLst>
              <a:ext uri="{FF2B5EF4-FFF2-40B4-BE49-F238E27FC236}">
                <a16:creationId xmlns:a16="http://schemas.microsoft.com/office/drawing/2014/main" id="{CD0493AF-20AE-2F30-3ACA-AF70DC0957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0848"/>
            <a:ext cx="364840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C076E48C-BDE2-485C-8226-89114F165508}"/>
              </a:ext>
            </a:extLst>
          </p:cNvPr>
          <p:cNvSpPr txBox="1">
            <a:spLocks/>
          </p:cNvSpPr>
          <p:nvPr/>
        </p:nvSpPr>
        <p:spPr>
          <a:xfrm>
            <a:off x="395536" y="940635"/>
            <a:ext cx="4824536" cy="497673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Um resistor de 220 Ω é alimentado por uma fonte de 12V. Qual é a corrente elétrica que passa pelo resistor?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Um resistor de 100 Ω é alimentado por uma corrente elétrica de 1,5 A. Qual é a tensão elétrica aplicada no resistor?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Um resistor de 470 Ω é alimentado por uma tensão elétrica de 5V. Qual é a corrente elétrica que passa pelo resistor?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Um resistor de 33 Ω é alimentado por uma tensão elétrica de 9V. Qual é a corrente elétrica que passa pelo resistor?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Um resistor de 220 Ω é alimentado por uma corrente elétrica de 20 </a:t>
            </a:r>
            <a:r>
              <a:rPr lang="pt-BR" sz="1400" dirty="0" err="1">
                <a:latin typeface="Gotham HTF"/>
              </a:rPr>
              <a:t>mA.</a:t>
            </a:r>
            <a:r>
              <a:rPr lang="pt-BR" sz="1400" dirty="0">
                <a:latin typeface="Gotham HTF"/>
              </a:rPr>
              <a:t> Qual é a tensão elétrica aplicada no resistor?</a:t>
            </a:r>
          </a:p>
        </p:txBody>
      </p:sp>
    </p:spTree>
    <p:extLst>
      <p:ext uri="{BB962C8B-B14F-4D97-AF65-F5344CB8AC3E}">
        <p14:creationId xmlns:p14="http://schemas.microsoft.com/office/powerpoint/2010/main" val="401082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Monty Python’s Flying Circle: BBC, 1969. Netflix, 2019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Imagens from Dragon Ball, Saint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Seiya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: Toei Animation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683568" y="1484784"/>
            <a:ext cx="4625340" cy="3747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Tensão</a:t>
            </a:r>
            <a:r>
              <a:rPr lang="en-US" sz="1600" dirty="0">
                <a:latin typeface="Gotham HTF Light"/>
                <a:cs typeface="Gotham HTF Light"/>
              </a:rPr>
              <a:t>, </a:t>
            </a:r>
            <a:r>
              <a:rPr lang="en-US" sz="1600" dirty="0" err="1">
                <a:latin typeface="Gotham HTF Light"/>
                <a:cs typeface="Gotham HTF Light"/>
              </a:rPr>
              <a:t>Corrente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Potência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O Resistor;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Lei de Ohm;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Divisão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tensão</a:t>
            </a:r>
            <a:r>
              <a:rPr lang="en-US" sz="1600" dirty="0">
                <a:latin typeface="Gotham HTF Light"/>
                <a:cs typeface="Gotham HTF Light"/>
              </a:rPr>
              <a:t> com </a:t>
            </a:r>
            <a:r>
              <a:rPr lang="en-US" sz="1600" dirty="0" err="1">
                <a:latin typeface="Gotham HTF Light"/>
                <a:cs typeface="Gotham HTF Light"/>
              </a:rPr>
              <a:t>resistores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Potenciômetro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O Led;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Push Button;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Protoboard;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Laboratório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Exercícios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Tensão, Corrente e Potência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7AF9CA-A476-E5FC-A2F6-B6AABCB70902}"/>
              </a:ext>
            </a:extLst>
          </p:cNvPr>
          <p:cNvSpPr/>
          <p:nvPr/>
        </p:nvSpPr>
        <p:spPr>
          <a:xfrm>
            <a:off x="439154" y="986012"/>
            <a:ext cx="2116622" cy="31108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pt-BR" sz="2100" b="1" kern="0" dirty="0">
                <a:solidFill>
                  <a:srgbClr val="4472C4"/>
                </a:solidFill>
                <a:latin typeface="Gotham HTF"/>
              </a:rPr>
              <a:t>Corrente Elétrica</a:t>
            </a:r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B2603CE4-49B6-9019-0D66-16D25F3FEE15}"/>
              </a:ext>
            </a:extLst>
          </p:cNvPr>
          <p:cNvCxnSpPr>
            <a:cxnSpLocks/>
          </p:cNvCxnSpPr>
          <p:nvPr/>
        </p:nvCxnSpPr>
        <p:spPr>
          <a:xfrm>
            <a:off x="439154" y="1297113"/>
            <a:ext cx="2295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2">
            <a:extLst>
              <a:ext uri="{FF2B5EF4-FFF2-40B4-BE49-F238E27FC236}">
                <a16:creationId xmlns:a16="http://schemas.microsoft.com/office/drawing/2014/main" id="{4B336E2E-18B1-A848-1E70-9E55B650ECE0}"/>
              </a:ext>
            </a:extLst>
          </p:cNvPr>
          <p:cNvSpPr/>
          <p:nvPr/>
        </p:nvSpPr>
        <p:spPr>
          <a:xfrm>
            <a:off x="3424500" y="986013"/>
            <a:ext cx="1845029" cy="2578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pt-BR" sz="2100" b="1" kern="0" dirty="0">
                <a:solidFill>
                  <a:srgbClr val="ED7D31"/>
                </a:solidFill>
                <a:latin typeface="Gotham HTF"/>
              </a:rPr>
              <a:t>Tensão</a:t>
            </a:r>
          </a:p>
        </p:txBody>
      </p: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28949B86-8FC3-D5E0-C187-57FD338897E9}"/>
              </a:ext>
            </a:extLst>
          </p:cNvPr>
          <p:cNvCxnSpPr>
            <a:cxnSpLocks/>
          </p:cNvCxnSpPr>
          <p:nvPr/>
        </p:nvCxnSpPr>
        <p:spPr>
          <a:xfrm>
            <a:off x="3424500" y="1297113"/>
            <a:ext cx="2295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2AC4BEF8-E236-64A4-F624-182F64B1DA92}"/>
              </a:ext>
            </a:extLst>
          </p:cNvPr>
          <p:cNvSpPr/>
          <p:nvPr/>
        </p:nvSpPr>
        <p:spPr>
          <a:xfrm>
            <a:off x="6409847" y="986013"/>
            <a:ext cx="1845029" cy="2578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pt-BR" sz="2100" b="1" kern="0" dirty="0">
                <a:solidFill>
                  <a:srgbClr val="A5A5A5"/>
                </a:solidFill>
                <a:latin typeface="Gotham HTF"/>
              </a:rPr>
              <a:t>Potência</a:t>
            </a: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2C3E5991-E08C-3BB3-0D0D-FE85353B380F}"/>
              </a:ext>
            </a:extLst>
          </p:cNvPr>
          <p:cNvCxnSpPr>
            <a:cxnSpLocks/>
          </p:cNvCxnSpPr>
          <p:nvPr/>
        </p:nvCxnSpPr>
        <p:spPr>
          <a:xfrm>
            <a:off x="6409847" y="1297113"/>
            <a:ext cx="22950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">
            <a:extLst>
              <a:ext uri="{FF2B5EF4-FFF2-40B4-BE49-F238E27FC236}">
                <a16:creationId xmlns:a16="http://schemas.microsoft.com/office/drawing/2014/main" id="{11AF6E2B-2763-86E9-4DFE-E8E4AFBA87C1}"/>
              </a:ext>
            </a:extLst>
          </p:cNvPr>
          <p:cNvSpPr txBox="1"/>
          <p:nvPr/>
        </p:nvSpPr>
        <p:spPr>
          <a:xfrm>
            <a:off x="457201" y="1500702"/>
            <a:ext cx="2276954" cy="2888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Corrente elétrica é o fluxo de cargas elétricas (elétrons) passando por um meio condutor;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 medida da corrente elétrica é feita considerando a quantidade de cargas que passam por uma área de um condutor elétrico.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 unidade de medida é o Ampere (A)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A857EF1D-A0E3-C905-D6F3-DAAB38C13F99}"/>
              </a:ext>
            </a:extLst>
          </p:cNvPr>
          <p:cNvSpPr txBox="1"/>
          <p:nvPr/>
        </p:nvSpPr>
        <p:spPr>
          <a:xfrm>
            <a:off x="3424501" y="1500702"/>
            <a:ext cx="2276954" cy="2888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É uma grandeza elétrica que faz mover as cargas elétricas, gerando a corrente;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Chamamos de tensão o potencial elétrico que existe em um determinado ponto.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 diferença de potencial entre dois pontos força o movimento das cargas elétricas, do maior potencia, para o menor;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 unidade de medida é o Volt (V) 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B722929B-9FA0-D0F1-6639-AC715B9AB087}"/>
              </a:ext>
            </a:extLst>
          </p:cNvPr>
          <p:cNvSpPr txBox="1"/>
          <p:nvPr/>
        </p:nvSpPr>
        <p:spPr>
          <a:xfrm>
            <a:off x="6391801" y="1500702"/>
            <a:ext cx="2276954" cy="2888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Potência é a energia gerada pela movimentação das cargas elétricas;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 potência depende da quantidade de cargas e da “força” com que elas passam pelo meio condutor;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prstClr val="black"/>
                </a:solidFill>
                <a:latin typeface="Gotham HTF"/>
              </a:rPr>
              <a:t>A quantidade de carga é dada pela corrente, e a força é dada pela tensão.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prstClr val="black"/>
              </a:solidFill>
              <a:latin typeface="Gotham HTF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79E82E30-F34D-51B6-D7E7-CBD22F04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3538"/>
            <a:ext cx="3203848" cy="1689758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BE2D5651-B1D9-75CE-8F06-46828B23D3BC}"/>
              </a:ext>
            </a:extLst>
          </p:cNvPr>
          <p:cNvSpPr txBox="1"/>
          <p:nvPr/>
        </p:nvSpPr>
        <p:spPr>
          <a:xfrm>
            <a:off x="8882" y="6135526"/>
            <a:ext cx="3122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https://www.newtoncbraga.com.br/index.php/artigos/49-curiosidades/4334-art598.html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91D896DE-F710-52F1-CDC1-436A9E48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500" y="4790666"/>
            <a:ext cx="2597646" cy="2069553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E1EEFCBB-7FA6-05F0-4A4D-AFEFB2D7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451" y="4293096"/>
            <a:ext cx="2331067" cy="11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5A1F459E-04DC-25A5-AE4D-2FA8DC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40" y="2415091"/>
            <a:ext cx="3897152" cy="23382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48FE68D-8A02-5F32-C9FC-97AA9A2B6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7" y="3906660"/>
            <a:ext cx="2478114" cy="173294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6F71E1-57F2-E58E-16D5-AD750FED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5594349"/>
            <a:ext cx="838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Mais 4">
            <a:extLst>
              <a:ext uri="{FF2B5EF4-FFF2-40B4-BE49-F238E27FC236}">
                <a16:creationId xmlns:a16="http://schemas.microsoft.com/office/drawing/2014/main" id="{BBEFB071-6AB0-C681-8B65-D2911DEE43D2}"/>
              </a:ext>
            </a:extLst>
          </p:cNvPr>
          <p:cNvSpPr/>
          <p:nvPr/>
        </p:nvSpPr>
        <p:spPr>
          <a:xfrm>
            <a:off x="5841221" y="2591818"/>
            <a:ext cx="685800" cy="68580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Menos 5">
            <a:extLst>
              <a:ext uri="{FF2B5EF4-FFF2-40B4-BE49-F238E27FC236}">
                <a16:creationId xmlns:a16="http://schemas.microsoft.com/office/drawing/2014/main" id="{5DD98F5C-1DD2-79CA-E9A2-BCF30DC07204}"/>
              </a:ext>
            </a:extLst>
          </p:cNvPr>
          <p:cNvSpPr/>
          <p:nvPr/>
        </p:nvSpPr>
        <p:spPr>
          <a:xfrm>
            <a:off x="7818188" y="2591818"/>
            <a:ext cx="685800" cy="68580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E1E78B-3E5A-0D77-95F2-E3F6252CB4CC}"/>
              </a:ext>
            </a:extLst>
          </p:cNvPr>
          <p:cNvSpPr txBox="1"/>
          <p:nvPr/>
        </p:nvSpPr>
        <p:spPr>
          <a:xfrm>
            <a:off x="6270932" y="1999847"/>
            <a:ext cx="16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Sentido convencional</a:t>
            </a:r>
          </a:p>
        </p:txBody>
      </p:sp>
      <p:sp>
        <p:nvSpPr>
          <p:cNvPr id="8" name="Seta para a direita 9">
            <a:extLst>
              <a:ext uri="{FF2B5EF4-FFF2-40B4-BE49-F238E27FC236}">
                <a16:creationId xmlns:a16="http://schemas.microsoft.com/office/drawing/2014/main" id="{617E05CC-FB8B-B28B-AC2D-90A037958AF7}"/>
              </a:ext>
            </a:extLst>
          </p:cNvPr>
          <p:cNvSpPr/>
          <p:nvPr/>
        </p:nvSpPr>
        <p:spPr>
          <a:xfrm>
            <a:off x="6781022" y="2748451"/>
            <a:ext cx="9144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424C328-D194-8D1E-2BE4-1CB33B4E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13" y="3453303"/>
            <a:ext cx="2507818" cy="166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26535A-293F-9F13-0837-D0501CB9F825}"/>
              </a:ext>
            </a:extLst>
          </p:cNvPr>
          <p:cNvSpPr txBox="1"/>
          <p:nvPr/>
        </p:nvSpPr>
        <p:spPr>
          <a:xfrm>
            <a:off x="2222340" y="5481408"/>
            <a:ext cx="47448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https://portaldaengenharia.com/instalacao-eletrica/o-que-e-tensao-eletrica/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449C89D-B1E8-1657-02AD-657EFFA20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26" y="1991102"/>
            <a:ext cx="1977755" cy="166178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0EDC42-368A-05BF-68B0-0724D66A8E3A}"/>
              </a:ext>
            </a:extLst>
          </p:cNvPr>
          <p:cNvSpPr txBox="1"/>
          <p:nvPr/>
        </p:nvSpPr>
        <p:spPr>
          <a:xfrm>
            <a:off x="2260681" y="5662551"/>
            <a:ext cx="46226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https://embarcados.com.br/lei-de-ohm/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FEDEFE15-6B28-8B28-7722-B53D3C501C90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Tensão, Corrente e Potência</a:t>
            </a:r>
          </a:p>
        </p:txBody>
      </p:sp>
    </p:spTree>
    <p:extLst>
      <p:ext uri="{BB962C8B-B14F-4D97-AF65-F5344CB8AC3E}">
        <p14:creationId xmlns:p14="http://schemas.microsoft.com/office/powerpoint/2010/main" val="139072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11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Resistor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6C9952E-B628-1011-D14A-82AB01C9D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45811"/>
            <a:ext cx="3079459" cy="2379333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AE83A22D-550B-ACD4-92CE-655B59B701A1}"/>
              </a:ext>
            </a:extLst>
          </p:cNvPr>
          <p:cNvGrpSpPr/>
          <p:nvPr/>
        </p:nvGrpSpPr>
        <p:grpSpPr>
          <a:xfrm>
            <a:off x="3707905" y="5165513"/>
            <a:ext cx="5328591" cy="711759"/>
            <a:chOff x="638716" y="5561607"/>
            <a:chExt cx="10971393" cy="1043913"/>
          </a:xfrm>
        </p:grpSpPr>
        <p:sp>
          <p:nvSpPr>
            <p:cNvPr id="4" name="Rectangle 15">
              <a:extLst>
                <a:ext uri="{FF2B5EF4-FFF2-40B4-BE49-F238E27FC236}">
                  <a16:creationId xmlns:a16="http://schemas.microsoft.com/office/drawing/2014/main" id="{E1B580C9-AAF6-06CE-2D7F-37C8690F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4" y="5561607"/>
              <a:ext cx="10231685" cy="10439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/>
            <a:p>
              <a:pPr>
                <a:lnSpc>
                  <a:spcPct val="150000"/>
                </a:lnSpc>
                <a:buClr>
                  <a:srgbClr val="ED145B"/>
                </a:buClr>
              </a:pP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Também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são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usados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para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esquentar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alguma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coisa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 (</a:t>
              </a:r>
              <a:r>
                <a:rPr lang="en-US" sz="1600" dirty="0" err="1">
                  <a:solidFill>
                    <a:schemeClr val="tx1"/>
                  </a:solidFill>
                  <a:latin typeface="Gotham HTF"/>
                  <a:cs typeface="Gotham HTF Light"/>
                </a:rPr>
                <a:t>chuveiro</a:t>
              </a:r>
              <a:r>
                <a:rPr lang="en-US" sz="1600" dirty="0">
                  <a:solidFill>
                    <a:schemeClr val="tx1"/>
                  </a:solidFill>
                  <a:latin typeface="Gotham HTF"/>
                  <a:cs typeface="Gotham HTF Light"/>
                </a:rPr>
                <a:t>);</a:t>
              </a:r>
            </a:p>
          </p:txBody>
        </p:sp>
        <p:sp>
          <p:nvSpPr>
            <p:cNvPr id="5" name="Pentagon 33">
              <a:extLst>
                <a:ext uri="{FF2B5EF4-FFF2-40B4-BE49-F238E27FC236}">
                  <a16:creationId xmlns:a16="http://schemas.microsoft.com/office/drawing/2014/main" id="{CD2BB37C-A725-B92C-0006-247894EA85B0}"/>
                </a:ext>
              </a:extLst>
            </p:cNvPr>
            <p:cNvSpPr/>
            <p:nvPr/>
          </p:nvSpPr>
          <p:spPr bwMode="auto">
            <a:xfrm>
              <a:off x="638716" y="5568254"/>
              <a:ext cx="1046053" cy="1037264"/>
            </a:xfrm>
            <a:prstGeom prst="homePlate">
              <a:avLst>
                <a:gd name="adj" fmla="val 273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pt-BR" sz="16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E9B31DE-1152-F42D-1268-CB40DD02F52E}"/>
              </a:ext>
            </a:extLst>
          </p:cNvPr>
          <p:cNvGrpSpPr/>
          <p:nvPr/>
        </p:nvGrpSpPr>
        <p:grpSpPr>
          <a:xfrm>
            <a:off x="3707904" y="1340768"/>
            <a:ext cx="5328592" cy="733211"/>
            <a:chOff x="3707904" y="1781684"/>
            <a:chExt cx="5328592" cy="733211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68F345C-B4A8-5684-9292-13E921737DBC}"/>
                </a:ext>
              </a:extLst>
            </p:cNvPr>
            <p:cNvGrpSpPr/>
            <p:nvPr/>
          </p:nvGrpSpPr>
          <p:grpSpPr>
            <a:xfrm>
              <a:off x="3707904" y="1781684"/>
              <a:ext cx="5328592" cy="712800"/>
              <a:chOff x="638714" y="1232579"/>
              <a:chExt cx="10971395" cy="950400"/>
            </a:xfrm>
          </p:grpSpPr>
          <p:sp>
            <p:nvSpPr>
              <p:cNvPr id="10" name="Rectangle 78">
                <a:extLst>
                  <a:ext uri="{FF2B5EF4-FFF2-40B4-BE49-F238E27FC236}">
                    <a16:creationId xmlns:a16="http://schemas.microsoft.com/office/drawing/2014/main" id="{EAB4F6C5-46F3-BD9D-BF8E-A9D174ECCC96}"/>
                  </a:ext>
                </a:extLst>
              </p:cNvPr>
              <p:cNvSpPr/>
              <p:nvPr/>
            </p:nvSpPr>
            <p:spPr bwMode="auto">
              <a:xfrm>
                <a:off x="1378424" y="1232579"/>
                <a:ext cx="10231685" cy="950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tIns="0" rIns="0" bIns="0" rtlCol="0" anchor="ctr"/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Componente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eletrônico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usado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para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limitar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a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passagem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de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correte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elétrica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;</a:t>
                </a:r>
              </a:p>
            </p:txBody>
          </p:sp>
          <p:sp>
            <p:nvSpPr>
              <p:cNvPr id="11" name="Pentagon 26">
                <a:extLst>
                  <a:ext uri="{FF2B5EF4-FFF2-40B4-BE49-F238E27FC236}">
                    <a16:creationId xmlns:a16="http://schemas.microsoft.com/office/drawing/2014/main" id="{CF7B5A8B-9FF1-C322-183F-E32F7F38A4DF}"/>
                  </a:ext>
                </a:extLst>
              </p:cNvPr>
              <p:cNvSpPr/>
              <p:nvPr/>
            </p:nvSpPr>
            <p:spPr bwMode="auto">
              <a:xfrm>
                <a:off x="638714" y="1232579"/>
                <a:ext cx="1075482" cy="950400"/>
              </a:xfrm>
              <a:prstGeom prst="homePlate">
                <a:avLst>
                  <a:gd name="adj" fmla="val 2732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6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8" name="Straight Connector 17">
              <a:extLst>
                <a:ext uri="{FF2B5EF4-FFF2-40B4-BE49-F238E27FC236}">
                  <a16:creationId xmlns:a16="http://schemas.microsoft.com/office/drawing/2014/main" id="{BDCD8AA4-1C8E-A4EB-0492-CE0A41C2B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904" y="2508192"/>
              <a:ext cx="5328591" cy="6703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A18AD27-E227-D62D-274B-9460E663E192}"/>
              </a:ext>
            </a:extLst>
          </p:cNvPr>
          <p:cNvGrpSpPr/>
          <p:nvPr/>
        </p:nvGrpSpPr>
        <p:grpSpPr>
          <a:xfrm>
            <a:off x="3707904" y="2297736"/>
            <a:ext cx="5328592" cy="732169"/>
            <a:chOff x="3707904" y="2532336"/>
            <a:chExt cx="5328592" cy="732169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0345D04C-E939-12E8-B949-0E590FF791B3}"/>
                </a:ext>
              </a:extLst>
            </p:cNvPr>
            <p:cNvGrpSpPr/>
            <p:nvPr/>
          </p:nvGrpSpPr>
          <p:grpSpPr>
            <a:xfrm>
              <a:off x="3707904" y="2532336"/>
              <a:ext cx="5328592" cy="711759"/>
              <a:chOff x="638714" y="2378494"/>
              <a:chExt cx="10971395" cy="1045843"/>
            </a:xfrm>
          </p:grpSpPr>
          <p:sp>
            <p:nvSpPr>
              <p:cNvPr id="15" name="Rectangle 66">
                <a:extLst>
                  <a:ext uri="{FF2B5EF4-FFF2-40B4-BE49-F238E27FC236}">
                    <a16:creationId xmlns:a16="http://schemas.microsoft.com/office/drawing/2014/main" id="{36C0FA53-F6B6-C3CC-C8A7-5708B8546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2380423"/>
                <a:ext cx="10231685" cy="10439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Causam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uma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queda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de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tensão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controlada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no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circuito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eletrônico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;</a:t>
                </a:r>
              </a:p>
            </p:txBody>
          </p:sp>
          <p:sp>
            <p:nvSpPr>
              <p:cNvPr id="16" name="Pentagon 19">
                <a:extLst>
                  <a:ext uri="{FF2B5EF4-FFF2-40B4-BE49-F238E27FC236}">
                    <a16:creationId xmlns:a16="http://schemas.microsoft.com/office/drawing/2014/main" id="{0C5B212C-2510-A674-A086-001C50B3A3E3}"/>
                  </a:ext>
                </a:extLst>
              </p:cNvPr>
              <p:cNvSpPr/>
              <p:nvPr/>
            </p:nvSpPr>
            <p:spPr bwMode="auto">
              <a:xfrm>
                <a:off x="638714" y="2378494"/>
                <a:ext cx="1088601" cy="1045843"/>
              </a:xfrm>
              <a:prstGeom prst="homePlate">
                <a:avLst>
                  <a:gd name="adj" fmla="val 2732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6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D9EE5495-E479-3D2D-AF15-43D8D6EC4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904" y="3257802"/>
              <a:ext cx="5328591" cy="6703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CF4CE64-A3AD-CE63-604E-52C3D0210177}"/>
              </a:ext>
            </a:extLst>
          </p:cNvPr>
          <p:cNvGrpSpPr/>
          <p:nvPr/>
        </p:nvGrpSpPr>
        <p:grpSpPr>
          <a:xfrm>
            <a:off x="3707904" y="3253662"/>
            <a:ext cx="5328592" cy="732169"/>
            <a:chOff x="3707904" y="3281947"/>
            <a:chExt cx="5328592" cy="732169"/>
          </a:xfrm>
        </p:grpSpPr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54772037-EA9B-D5F8-1076-25B8119D8C14}"/>
                </a:ext>
              </a:extLst>
            </p:cNvPr>
            <p:cNvGrpSpPr/>
            <p:nvPr/>
          </p:nvGrpSpPr>
          <p:grpSpPr>
            <a:xfrm>
              <a:off x="3707905" y="3281947"/>
              <a:ext cx="5328591" cy="711759"/>
              <a:chOff x="638716" y="3440819"/>
              <a:chExt cx="10971393" cy="1043913"/>
            </a:xfrm>
          </p:grpSpPr>
          <p:sp>
            <p:nvSpPr>
              <p:cNvPr id="20" name="Rectangle 57">
                <a:extLst>
                  <a:ext uri="{FF2B5EF4-FFF2-40B4-BE49-F238E27FC236}">
                    <a16:creationId xmlns:a16="http://schemas.microsoft.com/office/drawing/2014/main" id="{460C6A61-589E-3CE7-69D1-FEAD000FC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3440819"/>
                <a:ext cx="10231685" cy="10439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Sua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medida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é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em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b="1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Ohms (</a:t>
                </a:r>
                <a:r>
                  <a:rPr lang="el-GR" sz="1600" b="1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Ω</a:t>
                </a:r>
                <a:r>
                  <a:rPr lang="en-US" sz="1600" b="1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)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e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são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regidos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pela Lei de Ohm;</a:t>
                </a:r>
              </a:p>
            </p:txBody>
          </p:sp>
          <p:sp>
            <p:nvSpPr>
              <p:cNvPr id="21" name="Pentagon 33">
                <a:extLst>
                  <a:ext uri="{FF2B5EF4-FFF2-40B4-BE49-F238E27FC236}">
                    <a16:creationId xmlns:a16="http://schemas.microsoft.com/office/drawing/2014/main" id="{655B4112-FCF9-2E31-AFF6-F76B7A7EBD6C}"/>
                  </a:ext>
                </a:extLst>
              </p:cNvPr>
              <p:cNvSpPr/>
              <p:nvPr/>
            </p:nvSpPr>
            <p:spPr bwMode="auto">
              <a:xfrm>
                <a:off x="638716" y="3447466"/>
                <a:ext cx="1046053" cy="1037264"/>
              </a:xfrm>
              <a:prstGeom prst="homePlate">
                <a:avLst>
                  <a:gd name="adj" fmla="val 2732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6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CAB9036E-17E5-F59D-CDFE-29C4A4E82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904" y="4007413"/>
              <a:ext cx="5328591" cy="6703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94B41DF-FC7B-A5A9-F145-CAA9614F319B}"/>
              </a:ext>
            </a:extLst>
          </p:cNvPr>
          <p:cNvGrpSpPr/>
          <p:nvPr/>
        </p:nvGrpSpPr>
        <p:grpSpPr>
          <a:xfrm>
            <a:off x="3707904" y="4209588"/>
            <a:ext cx="5328592" cy="732169"/>
            <a:chOff x="3707904" y="4031558"/>
            <a:chExt cx="5328592" cy="732169"/>
          </a:xfrm>
        </p:grpSpPr>
        <p:grpSp>
          <p:nvGrpSpPr>
            <p:cNvPr id="23" name="Group 5">
              <a:extLst>
                <a:ext uri="{FF2B5EF4-FFF2-40B4-BE49-F238E27FC236}">
                  <a16:creationId xmlns:a16="http://schemas.microsoft.com/office/drawing/2014/main" id="{BBACEEC6-F4E0-253C-16DF-8212B62D5E11}"/>
                </a:ext>
              </a:extLst>
            </p:cNvPr>
            <p:cNvGrpSpPr/>
            <p:nvPr/>
          </p:nvGrpSpPr>
          <p:grpSpPr>
            <a:xfrm>
              <a:off x="3707905" y="4031558"/>
              <a:ext cx="5328591" cy="711759"/>
              <a:chOff x="638716" y="4501214"/>
              <a:chExt cx="10971393" cy="1043913"/>
            </a:xfrm>
          </p:grpSpPr>
          <p:sp>
            <p:nvSpPr>
              <p:cNvPr id="25" name="Rectangle 9">
                <a:extLst>
                  <a:ext uri="{FF2B5EF4-FFF2-40B4-BE49-F238E27FC236}">
                    <a16:creationId xmlns:a16="http://schemas.microsoft.com/office/drawing/2014/main" id="{390E1DF3-F449-197B-ED91-56330A242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424" y="4501214"/>
                <a:ext cx="10231685" cy="10439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Ins="432000" rtlCol="0" anchor="ctr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rgbClr val="ED145B"/>
                  </a:buClr>
                </a:pP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Possuem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muitos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valores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e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são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identificados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Gotham HTF"/>
                    <a:cs typeface="Gotham HTF Light"/>
                  </a:rPr>
                  <a:t>por</a:t>
                </a:r>
                <a:r>
                  <a:rPr lang="en-US" sz="1600" dirty="0">
                    <a:solidFill>
                      <a:schemeClr val="tx1"/>
                    </a:solidFill>
                    <a:latin typeface="Gotham HTF"/>
                    <a:cs typeface="Gotham HTF Light"/>
                  </a:rPr>
                  <a:t> um Código de Cores;</a:t>
                </a:r>
              </a:p>
            </p:txBody>
          </p:sp>
          <p:sp>
            <p:nvSpPr>
              <p:cNvPr id="26" name="Pentagon 33">
                <a:extLst>
                  <a:ext uri="{FF2B5EF4-FFF2-40B4-BE49-F238E27FC236}">
                    <a16:creationId xmlns:a16="http://schemas.microsoft.com/office/drawing/2014/main" id="{1970CB60-9EFB-263A-916C-658ABD638363}"/>
                  </a:ext>
                </a:extLst>
              </p:cNvPr>
              <p:cNvSpPr/>
              <p:nvPr/>
            </p:nvSpPr>
            <p:spPr bwMode="auto">
              <a:xfrm>
                <a:off x="638716" y="4507861"/>
                <a:ext cx="1046053" cy="1037264"/>
              </a:xfrm>
              <a:prstGeom prst="homePlate">
                <a:avLst>
                  <a:gd name="adj" fmla="val 2732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pt-BR" sz="1600" b="1" kern="0" dirty="0">
                  <a:solidFill>
                    <a:schemeClr val="tx1"/>
                  </a:solidFill>
                  <a:latin typeface="Gotham HTF"/>
                </a:endParaRPr>
              </a:p>
            </p:txBody>
          </p:sp>
        </p:grpSp>
        <p:cxnSp>
          <p:nvCxnSpPr>
            <p:cNvPr id="24" name="Straight Connector 20">
              <a:extLst>
                <a:ext uri="{FF2B5EF4-FFF2-40B4-BE49-F238E27FC236}">
                  <a16:creationId xmlns:a16="http://schemas.microsoft.com/office/drawing/2014/main" id="{63F5AF45-8FFE-8279-21F6-1B5ED7F49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7904" y="4757024"/>
              <a:ext cx="5328591" cy="6703"/>
            </a:xfrm>
            <a:prstGeom prst="line">
              <a:avLst/>
            </a:prstGeom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82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Resistor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F0FBE5-4497-2266-DA43-C91B754740D8}"/>
              </a:ext>
            </a:extLst>
          </p:cNvPr>
          <p:cNvSpPr txBox="1">
            <a:spLocks/>
          </p:cNvSpPr>
          <p:nvPr/>
        </p:nvSpPr>
        <p:spPr>
          <a:xfrm>
            <a:off x="324933" y="1628800"/>
            <a:ext cx="3353945" cy="14827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>
                <a:latin typeface="Gotham HTF"/>
              </a:rPr>
              <a:t>Os “</a:t>
            </a:r>
            <a:r>
              <a:rPr lang="pt-BR" sz="2000" b="1">
                <a:solidFill>
                  <a:srgbClr val="ED145B"/>
                </a:solidFill>
                <a:latin typeface="Gotham HTF"/>
              </a:rPr>
              <a:t>resistores</a:t>
            </a:r>
            <a:r>
              <a:rPr lang="pt-BR" sz="2000" b="1">
                <a:latin typeface="Gotham HTF"/>
              </a:rPr>
              <a:t>”</a:t>
            </a:r>
            <a:r>
              <a:rPr lang="pt-BR" sz="2000">
                <a:latin typeface="Gotham HTF"/>
              </a:rPr>
              <a:t> são componentes com a finalidade de oferecer  resistência à passagem da corrente elétrica. </a:t>
            </a:r>
            <a:endParaRPr lang="pt-BR" sz="2000" dirty="0">
              <a:latin typeface="Gotham HTF"/>
            </a:endParaRPr>
          </a:p>
        </p:txBody>
      </p:sp>
      <p:pic>
        <p:nvPicPr>
          <p:cNvPr id="3" name="Picture 2" descr="Resultado de imagem para resistor png">
            <a:extLst>
              <a:ext uri="{FF2B5EF4-FFF2-40B4-BE49-F238E27FC236}">
                <a16:creationId xmlns:a16="http://schemas.microsoft.com/office/drawing/2014/main" id="{E9344785-E8E1-212E-5C56-3504E622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29" y="1654525"/>
            <a:ext cx="3007519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99AA23-1429-B1EC-120B-7D23EEF2D1D0}"/>
              </a:ext>
            </a:extLst>
          </p:cNvPr>
          <p:cNvSpPr txBox="1"/>
          <p:nvPr/>
        </p:nvSpPr>
        <p:spPr>
          <a:xfrm>
            <a:off x="3298657" y="1793422"/>
            <a:ext cx="2175933" cy="5078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A primeira faixa é sempre a mais próxima do terminal</a:t>
            </a:r>
          </a:p>
        </p:txBody>
      </p:sp>
      <p:cxnSp>
        <p:nvCxnSpPr>
          <p:cNvPr id="5" name="Conector em curva 9">
            <a:extLst>
              <a:ext uri="{FF2B5EF4-FFF2-40B4-BE49-F238E27FC236}">
                <a16:creationId xmlns:a16="http://schemas.microsoft.com/office/drawing/2014/main" id="{A826C6E6-0784-AFF9-6F32-494CA16A33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46710" y="705454"/>
            <a:ext cx="1" cy="2175933"/>
          </a:xfrm>
          <a:prstGeom prst="curvedConnector4">
            <a:avLst>
              <a:gd name="adj1" fmla="val -22860000000"/>
              <a:gd name="adj2" fmla="val 72957"/>
            </a:avLst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AAA70735-2369-CE6A-32AA-E18D78A3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39" y="2864087"/>
            <a:ext cx="4238028" cy="265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B2A3799-7072-C8AC-6D75-7D4583CE4875}"/>
              </a:ext>
            </a:extLst>
          </p:cNvPr>
          <p:cNvSpPr txBox="1"/>
          <p:nvPr/>
        </p:nvSpPr>
        <p:spPr>
          <a:xfrm>
            <a:off x="3989711" y="5521957"/>
            <a:ext cx="45736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https://aprendendoeletrica.com/codigo-de-cores-para-resistores/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45B854B-5779-EE3E-B56E-E941BA40CA8D}"/>
              </a:ext>
            </a:extLst>
          </p:cNvPr>
          <p:cNvGrpSpPr/>
          <p:nvPr/>
        </p:nvGrpSpPr>
        <p:grpSpPr>
          <a:xfrm>
            <a:off x="449015" y="3399609"/>
            <a:ext cx="3105780" cy="2554545"/>
            <a:chOff x="386100" y="4889663"/>
            <a:chExt cx="3105780" cy="25545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D57F4-77EA-812A-68D2-919D39FAE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00" y="4939134"/>
              <a:ext cx="468411" cy="468411"/>
            </a:xfrm>
            <a:prstGeom prst="rect">
              <a:avLst/>
            </a:prstGeom>
            <a:solidFill>
              <a:srgbClr val="ED14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22CC2A86-2289-7442-05FB-4B82F3F07324}"/>
                </a:ext>
              </a:extLst>
            </p:cNvPr>
            <p:cNvSpPr txBox="1"/>
            <p:nvPr/>
          </p:nvSpPr>
          <p:spPr>
            <a:xfrm>
              <a:off x="894384" y="4889663"/>
              <a:ext cx="2597496" cy="2554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Quanto vale esse resistor?</a:t>
              </a:r>
            </a:p>
            <a:p>
              <a:pPr marL="0" indent="0">
                <a:buNone/>
              </a:pPr>
              <a:endParaRPr lang="pt-BR" sz="1600" dirty="0">
                <a:latin typeface="Gotham HTF"/>
              </a:endParaRP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1ª Faixa – Laranja   -&gt; 3</a:t>
              </a: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2ª Faixa – Laranja   -&gt; 3</a:t>
              </a: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3ª Faixa – Branco   -&gt; 9</a:t>
              </a: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4ª Faixa – Preto      -&gt; </a:t>
              </a:r>
              <a:r>
                <a:rPr lang="pt-BR" sz="1600" dirty="0" err="1">
                  <a:latin typeface="Gotham HTF"/>
                </a:rPr>
                <a:t>Mult</a:t>
              </a:r>
              <a:r>
                <a:rPr lang="pt-BR" sz="1600" dirty="0">
                  <a:latin typeface="Gotham HTF"/>
                </a:rPr>
                <a:t>. 1</a:t>
              </a: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5ª Faixa – Marrom -&gt; 1%</a:t>
              </a:r>
            </a:p>
            <a:p>
              <a:pPr marL="0" indent="0">
                <a:buNone/>
              </a:pPr>
              <a:endParaRPr lang="pt-BR" sz="1600" dirty="0">
                <a:latin typeface="Gotham HTF"/>
              </a:endParaRPr>
            </a:p>
            <a:p>
              <a:pPr marL="0" indent="0">
                <a:buNone/>
              </a:pPr>
              <a:r>
                <a:rPr lang="pt-BR" sz="1600" dirty="0">
                  <a:latin typeface="Gotham HTF"/>
                </a:rPr>
                <a:t>Resistor =  339 x 1, 1%</a:t>
              </a:r>
            </a:p>
            <a:p>
              <a:pPr marL="0" indent="0">
                <a:buNone/>
              </a:pPr>
              <a:r>
                <a:rPr lang="pt-BR" sz="1600" b="1" dirty="0">
                  <a:solidFill>
                    <a:srgbClr val="ED145B"/>
                  </a:solidFill>
                  <a:latin typeface="Gotham HTF"/>
                </a:rPr>
                <a:t>Resistor = 339 Ohms +/- 1%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59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Lei de Ohm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/>
              <p:nvPr/>
            </p:nvSpPr>
            <p:spPr>
              <a:xfrm>
                <a:off x="719572" y="1785997"/>
                <a:ext cx="243175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">
                <a:extLst>
                  <a:ext uri="{FF2B5EF4-FFF2-40B4-BE49-F238E27FC236}">
                    <a16:creationId xmlns:a16="http://schemas.microsoft.com/office/drawing/2014/main" id="{F8CECF5A-DC02-175D-0030-739E253C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1785997"/>
                <a:ext cx="2431756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2">
            <a:extLst>
              <a:ext uri="{FF2B5EF4-FFF2-40B4-BE49-F238E27FC236}">
                <a16:creationId xmlns:a16="http://schemas.microsoft.com/office/drawing/2014/main" id="{420F9883-61FF-5DE3-F1EF-FB0AE641692B}"/>
              </a:ext>
            </a:extLst>
          </p:cNvPr>
          <p:cNvSpPr txBox="1"/>
          <p:nvPr/>
        </p:nvSpPr>
        <p:spPr>
          <a:xfrm>
            <a:off x="503548" y="2362061"/>
            <a:ext cx="590465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R = </a:t>
            </a:r>
            <a:r>
              <a:rPr lang="en-US" sz="1600" dirty="0" err="1">
                <a:latin typeface="Gotham HTF Light"/>
                <a:cs typeface="Gotham HTF Light"/>
              </a:rPr>
              <a:t>Resistência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Elétrica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em</a:t>
            </a:r>
            <a:r>
              <a:rPr lang="en-US" sz="1600" dirty="0">
                <a:latin typeface="Gotham HTF Light"/>
                <a:cs typeface="Gotham HTF Light"/>
              </a:rPr>
              <a:t> Ohms(</a:t>
            </a:r>
            <a:r>
              <a:rPr lang="el-GR" sz="1600" dirty="0">
                <a:latin typeface="Gotham HTF Light"/>
                <a:cs typeface="Gotham HTF Light"/>
              </a:rPr>
              <a:t>Ω</a:t>
            </a:r>
            <a:r>
              <a:rPr lang="pt-BR" sz="1600" dirty="0">
                <a:latin typeface="Gotham HTF Light"/>
                <a:cs typeface="Gotham HTF Light"/>
              </a:rPr>
              <a:t>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V = Queda de tensão no resistor em Volts (V);</a:t>
            </a:r>
          </a:p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Ø"/>
            </a:pPr>
            <a:r>
              <a:rPr lang="pt-BR" sz="1600" dirty="0">
                <a:latin typeface="Gotham HTF Light"/>
                <a:cs typeface="Gotham HTF Light"/>
              </a:rPr>
              <a:t>I = Corrente elétrica que passa pelo resistor em Amperes (A);</a:t>
            </a:r>
            <a:endParaRPr lang="en-US" sz="1600" dirty="0">
              <a:latin typeface="Gotham HTF Light"/>
              <a:cs typeface="Gotham HTF Light"/>
            </a:endParaRP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527EF08E-D13F-B2D7-8E7E-2E4CD10D93E5}"/>
              </a:ext>
            </a:extLst>
          </p:cNvPr>
          <p:cNvSpPr txBox="1"/>
          <p:nvPr/>
        </p:nvSpPr>
        <p:spPr>
          <a:xfrm>
            <a:off x="503548" y="3792236"/>
            <a:ext cx="813690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ED145B"/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Gotham HTF Light"/>
                <a:cs typeface="Gotham HTF Light"/>
              </a:rPr>
              <a:t>Exemplo: Qual resistor eu devo usar para ligar um LED que consome 20mA a 3,3 Volts?</a:t>
            </a:r>
            <a:endParaRPr lang="en-US" sz="1600" dirty="0">
              <a:latin typeface="Gotham HTF Light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/>
              <p:nvPr/>
            </p:nvSpPr>
            <p:spPr>
              <a:xfrm>
                <a:off x="1472185" y="4522301"/>
                <a:ext cx="5728107" cy="549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𝐿𝐸𝐼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𝑂𝐻𝑀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0,020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=165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𝑂h𝑚𝑠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5">
                <a:extLst>
                  <a:ext uri="{FF2B5EF4-FFF2-40B4-BE49-F238E27FC236}">
                    <a16:creationId xmlns:a16="http://schemas.microsoft.com/office/drawing/2014/main" id="{F09AEFDA-13D5-165F-8746-CEA50656F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85" y="4522301"/>
                <a:ext cx="5728107" cy="549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m 15">
            <a:extLst>
              <a:ext uri="{FF2B5EF4-FFF2-40B4-BE49-F238E27FC236}">
                <a16:creationId xmlns:a16="http://schemas.microsoft.com/office/drawing/2014/main" id="{77D6D789-924F-0333-FE0E-983BED493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62" y="1378904"/>
            <a:ext cx="3079459" cy="18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151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Divisão de tensão com Resistores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951C5770-2464-088A-B7A3-9ECD7098EFBA}"/>
              </a:ext>
            </a:extLst>
          </p:cNvPr>
          <p:cNvGrpSpPr/>
          <p:nvPr/>
        </p:nvGrpSpPr>
        <p:grpSpPr>
          <a:xfrm>
            <a:off x="271128" y="943558"/>
            <a:ext cx="5904655" cy="2160241"/>
            <a:chOff x="638714" y="3080501"/>
            <a:chExt cx="8528573" cy="3168353"/>
          </a:xfrm>
        </p:grpSpPr>
        <p:sp>
          <p:nvSpPr>
            <p:cNvPr id="10" name="Rectangle 66">
              <a:extLst>
                <a:ext uri="{FF2B5EF4-FFF2-40B4-BE49-F238E27FC236}">
                  <a16:creationId xmlns:a16="http://schemas.microsoft.com/office/drawing/2014/main" id="{34891F7B-D1CF-A7B0-85FA-D7101B83D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5"/>
              <a:ext cx="7788865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b="0" i="0" dirty="0">
                  <a:solidFill>
                    <a:schemeClr val="tx1"/>
                  </a:solidFill>
                  <a:effectLst/>
                  <a:latin typeface="Gotham HTF"/>
                </a:rPr>
                <a:t>A divisão de tensão com resistores é um princípio fundamental na eletrônica que permite obter tensões proporcionais em diferentes pontos de um circuito. Esse princípio é baseado na Lei de Ohm, que estabelece a relação entre a corrente elétrica, a resistência e a tensão em um circuito.</a:t>
              </a:r>
              <a:endParaRPr lang="pt-BR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11" name="Pentagon 19">
              <a:extLst>
                <a:ext uri="{FF2B5EF4-FFF2-40B4-BE49-F238E27FC236}">
                  <a16:creationId xmlns:a16="http://schemas.microsoft.com/office/drawing/2014/main" id="{6CA9FAC3-2346-320B-4063-B60B913FB2D0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3" name="Picture 2" descr="tensão-corrente-e-resistência-elétrica-Lei-de-Ohm-06">
            <a:extLst>
              <a:ext uri="{FF2B5EF4-FFF2-40B4-BE49-F238E27FC236}">
                <a16:creationId xmlns:a16="http://schemas.microsoft.com/office/drawing/2014/main" id="{F517F4F1-7527-3898-971C-FB0EA1578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08" y="983543"/>
            <a:ext cx="19050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7">
                <a:extLst>
                  <a:ext uri="{FF2B5EF4-FFF2-40B4-BE49-F238E27FC236}">
                    <a16:creationId xmlns:a16="http://schemas.microsoft.com/office/drawing/2014/main" id="{27603424-C957-6A4A-3EB8-BEC701C699AB}"/>
                  </a:ext>
                </a:extLst>
              </p:cNvPr>
              <p:cNvSpPr txBox="1"/>
              <p:nvPr/>
            </p:nvSpPr>
            <p:spPr>
              <a:xfrm>
                <a:off x="6175783" y="2383718"/>
                <a:ext cx="2697089" cy="574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000" dirty="0" smtClean="0">
                          <a:latin typeface="Gotham HTF"/>
                        </a:rPr>
                        <m:t>Lei</m:t>
                      </m:r>
                      <m:r>
                        <m:rPr>
                          <m:nor/>
                        </m:rPr>
                        <a:rPr lang="pt-BR" sz="2000" dirty="0" smtClean="0">
                          <a:latin typeface="Gotham HTF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2000" dirty="0" smtClean="0">
                          <a:latin typeface="Gotham HTF"/>
                        </a:rPr>
                        <m:t>de</m:t>
                      </m:r>
                      <m:r>
                        <m:rPr>
                          <m:nor/>
                        </m:rPr>
                        <a:rPr lang="pt-BR" sz="2000" dirty="0" smtClean="0">
                          <a:latin typeface="Gotham HTF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2000" dirty="0" smtClean="0">
                          <a:latin typeface="Gotham HTF"/>
                        </a:rPr>
                        <m:t>Ohm</m:t>
                      </m:r>
                      <m:r>
                        <a:rPr lang="pt-BR" sz="20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7">
                <a:extLst>
                  <a:ext uri="{FF2B5EF4-FFF2-40B4-BE49-F238E27FC236}">
                    <a16:creationId xmlns:a16="http://schemas.microsoft.com/office/drawing/2014/main" id="{27603424-C957-6A4A-3EB8-BEC701C69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783" y="2383718"/>
                <a:ext cx="2697089" cy="574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3">
            <a:extLst>
              <a:ext uri="{FF2B5EF4-FFF2-40B4-BE49-F238E27FC236}">
                <a16:creationId xmlns:a16="http://schemas.microsoft.com/office/drawing/2014/main" id="{18381203-C743-69F5-43C0-40B1C8757ECD}"/>
              </a:ext>
            </a:extLst>
          </p:cNvPr>
          <p:cNvGrpSpPr/>
          <p:nvPr/>
        </p:nvGrpSpPr>
        <p:grpSpPr>
          <a:xfrm>
            <a:off x="271128" y="3679862"/>
            <a:ext cx="5904655" cy="2160241"/>
            <a:chOff x="638714" y="3080501"/>
            <a:chExt cx="8528573" cy="3168353"/>
          </a:xfrm>
        </p:grpSpPr>
        <p:sp>
          <p:nvSpPr>
            <p:cNvPr id="7" name="Rectangle 66">
              <a:extLst>
                <a:ext uri="{FF2B5EF4-FFF2-40B4-BE49-F238E27FC236}">
                  <a16:creationId xmlns:a16="http://schemas.microsoft.com/office/drawing/2014/main" id="{CC5D8192-F126-49B7-7582-8546004B5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422" y="3083255"/>
              <a:ext cx="7788865" cy="31655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Ins="43200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b="0" i="0" dirty="0">
                  <a:solidFill>
                    <a:schemeClr val="tx1"/>
                  </a:solidFill>
                  <a:effectLst/>
                  <a:latin typeface="Gotham HTF"/>
                </a:rPr>
                <a:t>Aplicando esse conceito à divisão de tensão com resistores, consideramos um circuito em série, onde dois ou mais resistores estão conectados em série com uma fonte de tensão. A tensão total da fonte é dividida entre os resistores de acordo com a proporção das suas resistências.</a:t>
              </a:r>
              <a:endParaRPr lang="pt-BR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8" name="Pentagon 19">
              <a:extLst>
                <a:ext uri="{FF2B5EF4-FFF2-40B4-BE49-F238E27FC236}">
                  <a16:creationId xmlns:a16="http://schemas.microsoft.com/office/drawing/2014/main" id="{B81D0DB4-3862-D940-C1A6-49B33C6C8916}"/>
                </a:ext>
              </a:extLst>
            </p:cNvPr>
            <p:cNvSpPr/>
            <p:nvPr/>
          </p:nvSpPr>
          <p:spPr bwMode="auto">
            <a:xfrm>
              <a:off x="638714" y="3080501"/>
              <a:ext cx="1088601" cy="3165599"/>
            </a:xfrm>
            <a:prstGeom prst="homePlate">
              <a:avLst>
                <a:gd name="adj" fmla="val 27321"/>
              </a:avLst>
            </a:prstGeom>
            <a:solidFill>
              <a:srgbClr val="ED26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pt-BR" sz="1900" b="1" kern="0" dirty="0">
                <a:solidFill>
                  <a:schemeClr val="tx1"/>
                </a:solidFill>
                <a:latin typeface="Gotham HTF"/>
              </a:endParaRPr>
            </a:p>
          </p:txBody>
        </p:sp>
      </p:grpSp>
      <p:pic>
        <p:nvPicPr>
          <p:cNvPr id="6" name="Picture 4" descr="Divisor de tensão (artigo) | Khan Academy">
            <a:extLst>
              <a:ext uri="{FF2B5EF4-FFF2-40B4-BE49-F238E27FC236}">
                <a16:creationId xmlns:a16="http://schemas.microsoft.com/office/drawing/2014/main" id="{96E0830A-C12C-966D-521A-60E91F28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32" y="3535847"/>
            <a:ext cx="2050514" cy="23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4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6198</TotalTime>
  <Words>1836</Words>
  <Application>Microsoft Office PowerPoint</Application>
  <PresentationFormat>Apresentação na tela (4:3)</PresentationFormat>
  <Paragraphs>132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Gotham HTF</vt:lpstr>
      <vt:lpstr>Gotham HTF Light</vt:lpstr>
      <vt:lpstr>Gotham HTF Medium</vt:lpstr>
      <vt:lpstr>Proxima Nova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 Toyofuku</cp:lastModifiedBy>
  <cp:revision>412</cp:revision>
  <dcterms:created xsi:type="dcterms:W3CDTF">2018-08-18T04:32:45Z</dcterms:created>
  <dcterms:modified xsi:type="dcterms:W3CDTF">2023-07-26T23:13:26Z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